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75" r:id="rId4"/>
    <p:sldId id="276" r:id="rId5"/>
    <p:sldId id="277" r:id="rId6"/>
    <p:sldId id="278" r:id="rId7"/>
    <p:sldId id="279" r:id="rId8"/>
    <p:sldId id="280" r:id="rId9"/>
    <p:sldId id="281" r:id="rId10"/>
    <p:sldId id="282" r:id="rId11"/>
    <p:sldId id="283" r:id="rId12"/>
    <p:sldId id="284" r:id="rId13"/>
    <p:sldId id="286" r:id="rId1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autoAdjust="0"/>
    <p:restoredTop sz="94612" autoAdjust="0"/>
  </p:normalViewPr>
  <p:slideViewPr>
    <p:cSldViewPr>
      <p:cViewPr varScale="1">
        <p:scale>
          <a:sx n="62" d="100"/>
          <a:sy n="62" d="100"/>
        </p:scale>
        <p:origin x="-90" y="-24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6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CDBA1CE-D584-487F-94CB-EF9B52398D49}"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2DB6C93-73C7-4409-80E0-E61A392217D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0F60A9F-CC86-42E3-9108-D2F8AC5D886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C29A600-D28A-40EF-961B-71D68228CD9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C440C95-AC47-494A-B0BF-7B53CE55EE9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EA05C9C-A9C9-4D8A-8F2B-81BFB848675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64BE823-EFBD-4D61-AFF4-1E8A415856E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40B4810-E10C-45C3-96EE-2BDAB1B52C8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1055B8F-20A5-4AC8-91D9-04879FB94AD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117E0A0-5472-4116-A0EE-E25F2330761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F3995C0-4D40-45E0-A296-E6CFBEC82B1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031DF40-D65E-44E5-8D33-0A2A66782F4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F6E45DA-98C2-437E-A0A8-CE0F380C98E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bg1"/>
          </a:solidFill>
          <a:latin typeface="+mj-lt"/>
          <a:ea typeface="+mj-ea"/>
          <a:cs typeface="+mj-cs"/>
        </a:defRPr>
      </a:lvl1pPr>
      <a:lvl2pPr algn="ctr" rtl="0" fontAlgn="base">
        <a:spcBef>
          <a:spcPct val="0"/>
        </a:spcBef>
        <a:spcAft>
          <a:spcPct val="0"/>
        </a:spcAft>
        <a:defRPr sz="4400">
          <a:solidFill>
            <a:schemeClr val="bg1"/>
          </a:solidFill>
          <a:latin typeface="Times New Roman" pitchFamily="18" charset="0"/>
        </a:defRPr>
      </a:lvl2pPr>
      <a:lvl3pPr algn="ctr" rtl="0" fontAlgn="base">
        <a:spcBef>
          <a:spcPct val="0"/>
        </a:spcBef>
        <a:spcAft>
          <a:spcPct val="0"/>
        </a:spcAft>
        <a:defRPr sz="4400">
          <a:solidFill>
            <a:schemeClr val="bg1"/>
          </a:solidFill>
          <a:latin typeface="Times New Roman" pitchFamily="18" charset="0"/>
        </a:defRPr>
      </a:lvl3pPr>
      <a:lvl4pPr algn="ctr" rtl="0" fontAlgn="base">
        <a:spcBef>
          <a:spcPct val="0"/>
        </a:spcBef>
        <a:spcAft>
          <a:spcPct val="0"/>
        </a:spcAft>
        <a:defRPr sz="4400">
          <a:solidFill>
            <a:schemeClr val="bg1"/>
          </a:solidFill>
          <a:latin typeface="Times New Roman" pitchFamily="18" charset="0"/>
        </a:defRPr>
      </a:lvl4pPr>
      <a:lvl5pPr algn="ctr" rtl="0" fontAlgn="base">
        <a:spcBef>
          <a:spcPct val="0"/>
        </a:spcBef>
        <a:spcAft>
          <a:spcPct val="0"/>
        </a:spcAft>
        <a:defRPr sz="4400">
          <a:solidFill>
            <a:schemeClr val="bg1"/>
          </a:solidFill>
          <a:latin typeface="Times New Roman" pitchFamily="18" charset="0"/>
        </a:defRPr>
      </a:lvl5pPr>
      <a:lvl6pPr marL="457200" algn="ctr" rtl="0" fontAlgn="base">
        <a:spcBef>
          <a:spcPct val="0"/>
        </a:spcBef>
        <a:spcAft>
          <a:spcPct val="0"/>
        </a:spcAft>
        <a:defRPr sz="4400">
          <a:solidFill>
            <a:schemeClr val="bg1"/>
          </a:solidFill>
          <a:latin typeface="Times New Roman" pitchFamily="18" charset="0"/>
        </a:defRPr>
      </a:lvl6pPr>
      <a:lvl7pPr marL="914400" algn="ctr" rtl="0" fontAlgn="base">
        <a:spcBef>
          <a:spcPct val="0"/>
        </a:spcBef>
        <a:spcAft>
          <a:spcPct val="0"/>
        </a:spcAft>
        <a:defRPr sz="4400">
          <a:solidFill>
            <a:schemeClr val="bg1"/>
          </a:solidFill>
          <a:latin typeface="Times New Roman" pitchFamily="18" charset="0"/>
        </a:defRPr>
      </a:lvl7pPr>
      <a:lvl8pPr marL="1371600" algn="ctr" rtl="0" fontAlgn="base">
        <a:spcBef>
          <a:spcPct val="0"/>
        </a:spcBef>
        <a:spcAft>
          <a:spcPct val="0"/>
        </a:spcAft>
        <a:defRPr sz="4400">
          <a:solidFill>
            <a:schemeClr val="bg1"/>
          </a:solidFill>
          <a:latin typeface="Times New Roman" pitchFamily="18" charset="0"/>
        </a:defRPr>
      </a:lvl8pPr>
      <a:lvl9pPr marL="1828800" algn="ctr" rtl="0" fontAlgn="base">
        <a:spcBef>
          <a:spcPct val="0"/>
        </a:spcBef>
        <a:spcAft>
          <a:spcPct val="0"/>
        </a:spcAft>
        <a:defRPr sz="4400">
          <a:solidFill>
            <a:schemeClr val="bg1"/>
          </a:solidFill>
          <a:latin typeface="Times New Roman" pitchFamily="18" charset="0"/>
        </a:defRPr>
      </a:lvl9pPr>
    </p:titleStyle>
    <p:bodyStyle>
      <a:lvl1pPr marL="342900" indent="-342900" algn="l" rtl="0" fontAlgn="base">
        <a:spcBef>
          <a:spcPct val="20000"/>
        </a:spcBef>
        <a:spcAft>
          <a:spcPct val="0"/>
        </a:spcAft>
        <a:buChar char="•"/>
        <a:defRPr sz="3200">
          <a:solidFill>
            <a:schemeClr val="bg1"/>
          </a:solidFill>
          <a:latin typeface="+mn-lt"/>
          <a:ea typeface="+mn-ea"/>
          <a:cs typeface="+mn-cs"/>
        </a:defRPr>
      </a:lvl1pPr>
      <a:lvl2pPr marL="742950" indent="-285750" algn="l" rtl="0" fontAlgn="base">
        <a:spcBef>
          <a:spcPct val="20000"/>
        </a:spcBef>
        <a:spcAft>
          <a:spcPct val="0"/>
        </a:spcAft>
        <a:buChar char="–"/>
        <a:defRPr sz="2800">
          <a:solidFill>
            <a:schemeClr val="bg1"/>
          </a:solidFill>
          <a:latin typeface="+mn-lt"/>
        </a:defRPr>
      </a:lvl2pPr>
      <a:lvl3pPr marL="1143000" indent="-228600" algn="l" rtl="0" fontAlgn="base">
        <a:spcBef>
          <a:spcPct val="20000"/>
        </a:spcBef>
        <a:spcAft>
          <a:spcPct val="0"/>
        </a:spcAft>
        <a:buChar char="•"/>
        <a:defRPr sz="2400">
          <a:solidFill>
            <a:schemeClr val="bg1"/>
          </a:solidFill>
          <a:latin typeface="+mn-lt"/>
        </a:defRPr>
      </a:lvl3pPr>
      <a:lvl4pPr marL="1600200" indent="-228600" algn="l" rtl="0" fontAlgn="base">
        <a:spcBef>
          <a:spcPct val="20000"/>
        </a:spcBef>
        <a:spcAft>
          <a:spcPct val="0"/>
        </a:spcAft>
        <a:buChar char="–"/>
        <a:defRPr sz="2000">
          <a:solidFill>
            <a:schemeClr val="bg1"/>
          </a:solidFill>
          <a:latin typeface="+mn-lt"/>
        </a:defRPr>
      </a:lvl4pPr>
      <a:lvl5pPr marL="2057400" indent="-228600" algn="l" rtl="0" fontAlgn="base">
        <a:spcBef>
          <a:spcPct val="20000"/>
        </a:spcBef>
        <a:spcAft>
          <a:spcPct val="0"/>
        </a:spcAft>
        <a:buChar char="»"/>
        <a:defRPr sz="2000">
          <a:solidFill>
            <a:schemeClr val="bg1"/>
          </a:solidFill>
          <a:latin typeface="+mn-lt"/>
        </a:defRPr>
      </a:lvl5pPr>
      <a:lvl6pPr marL="2514600" indent="-228600" algn="l" rtl="0" fontAlgn="base">
        <a:spcBef>
          <a:spcPct val="20000"/>
        </a:spcBef>
        <a:spcAft>
          <a:spcPct val="0"/>
        </a:spcAft>
        <a:buChar char="»"/>
        <a:defRPr sz="2000">
          <a:solidFill>
            <a:schemeClr val="bg1"/>
          </a:solidFill>
          <a:latin typeface="+mn-lt"/>
        </a:defRPr>
      </a:lvl6pPr>
      <a:lvl7pPr marL="2971800" indent="-228600" algn="l" rtl="0" fontAlgn="base">
        <a:spcBef>
          <a:spcPct val="20000"/>
        </a:spcBef>
        <a:spcAft>
          <a:spcPct val="0"/>
        </a:spcAft>
        <a:buChar char="»"/>
        <a:defRPr sz="2000">
          <a:solidFill>
            <a:schemeClr val="bg1"/>
          </a:solidFill>
          <a:latin typeface="+mn-lt"/>
        </a:defRPr>
      </a:lvl7pPr>
      <a:lvl8pPr marL="3429000" indent="-228600" algn="l" rtl="0" fontAlgn="base">
        <a:spcBef>
          <a:spcPct val="20000"/>
        </a:spcBef>
        <a:spcAft>
          <a:spcPct val="0"/>
        </a:spcAft>
        <a:buChar char="»"/>
        <a:defRPr sz="2000">
          <a:solidFill>
            <a:schemeClr val="bg1"/>
          </a:solidFill>
          <a:latin typeface="+mn-lt"/>
        </a:defRPr>
      </a:lvl8pPr>
      <a:lvl9pPr marL="3886200"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ctrTitle"/>
          </p:nvPr>
        </p:nvSpPr>
        <p:spPr>
          <a:xfrm>
            <a:off x="685800" y="2286000"/>
            <a:ext cx="7772400" cy="1143000"/>
          </a:xfrm>
        </p:spPr>
        <p:txBody>
          <a:bodyPr/>
          <a:lstStyle/>
          <a:p>
            <a:r>
              <a:rPr lang="en-US" dirty="0">
                <a:latin typeface="Arial" pitchFamily="34" charset="0"/>
                <a:cs typeface="Arial" pitchFamily="34" charset="0"/>
              </a:rPr>
              <a:t>Chapter </a:t>
            </a:r>
            <a:r>
              <a:rPr lang="en-US" dirty="0" smtClean="0">
                <a:latin typeface="Arial" pitchFamily="34" charset="0"/>
                <a:cs typeface="Arial" pitchFamily="34" charset="0"/>
              </a:rPr>
              <a:t>12</a:t>
            </a:r>
            <a:r>
              <a:rPr lang="en-US" dirty="0" smtClean="0">
                <a:latin typeface="Arial" pitchFamily="34" charset="0"/>
                <a:cs typeface="Arial" pitchFamily="34" charset="0"/>
              </a:rPr>
              <a:t> </a:t>
            </a:r>
            <a:r>
              <a:rPr lang="en-US" dirty="0" smtClean="0">
                <a:latin typeface="Arial" pitchFamily="34" charset="0"/>
                <a:cs typeface="Arial" pitchFamily="34" charset="0"/>
              </a:rPr>
              <a:t>Worksheets</a:t>
            </a:r>
            <a:endParaRPr lang="en-US" dirty="0">
              <a:latin typeface="Arial" pitchFamily="34" charset="0"/>
              <a:cs typeface="Arial" pitchFamily="34" charset="0"/>
            </a:endParaRPr>
          </a:p>
        </p:txBody>
      </p:sp>
      <p:sp>
        <p:nvSpPr>
          <p:cNvPr id="70659" name="Rectangle 3"/>
          <p:cNvSpPr>
            <a:spLocks noGrp="1" noChangeArrowheads="1"/>
          </p:cNvSpPr>
          <p:nvPr>
            <p:ph type="subTitle" idx="1"/>
          </p:nvPr>
        </p:nvSpPr>
        <p:spPr/>
        <p:txBody>
          <a:bodyPr/>
          <a:lstStyle/>
          <a:p>
            <a:r>
              <a:rPr lang="en-US" dirty="0">
                <a:latin typeface="Arial" pitchFamily="34" charset="0"/>
                <a:cs typeface="Arial" pitchFamily="34" charset="0"/>
              </a:rPr>
              <a:t>Section </a:t>
            </a:r>
            <a:r>
              <a:rPr lang="en-US" dirty="0" smtClean="0">
                <a:latin typeface="Arial" pitchFamily="34" charset="0"/>
                <a:cs typeface="Arial" pitchFamily="34" charset="0"/>
              </a:rPr>
              <a:t>1-4</a:t>
            </a:r>
            <a:endParaRPr lang="en-US" dirty="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772400" cy="1143000"/>
          </a:xfrm>
        </p:spPr>
        <p:txBody>
          <a:bodyPr/>
          <a:lstStyle/>
          <a:p>
            <a:r>
              <a:rPr lang="en-US" dirty="0" smtClean="0">
                <a:latin typeface="Arial" pitchFamily="34" charset="0"/>
                <a:cs typeface="Arial" pitchFamily="34" charset="0"/>
              </a:rPr>
              <a:t>12.3  Mass Movements and Erosion  / After You Read</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lstStyle/>
          <a:p>
            <a:pPr marL="514350" indent="-514350">
              <a:buAutoNum type="arabicPeriod" startAt="2"/>
            </a:pPr>
            <a:r>
              <a:rPr lang="en-US" sz="2800" dirty="0" smtClean="0">
                <a:latin typeface="Arial" pitchFamily="34" charset="0"/>
                <a:cs typeface="Arial" pitchFamily="34" charset="0"/>
              </a:rPr>
              <a:t>Briefly define each type of landslide you named in the graphic organizer.</a:t>
            </a:r>
          </a:p>
          <a:p>
            <a:pPr marL="514350" indent="-514350">
              <a:buAutoNum type="arabicPeriod" startAt="2"/>
            </a:pPr>
            <a:endParaRPr lang="en-US" sz="2800" dirty="0" smtClean="0">
              <a:latin typeface="Arial" pitchFamily="34" charset="0"/>
              <a:cs typeface="Arial" pitchFamily="34" charset="0"/>
            </a:endParaRPr>
          </a:p>
          <a:p>
            <a:pPr marL="514350" indent="-514350">
              <a:buNone/>
            </a:pPr>
            <a:r>
              <a:rPr lang="en-US" sz="2800" dirty="0" smtClean="0">
                <a:latin typeface="Arial" pitchFamily="34" charset="0"/>
                <a:cs typeface="Arial" pitchFamily="34" charset="0"/>
              </a:rPr>
              <a:t>Creep – a slow movement of soil down a slope</a:t>
            </a:r>
          </a:p>
          <a:p>
            <a:pPr marL="514350" indent="-514350">
              <a:buNone/>
            </a:pPr>
            <a:r>
              <a:rPr lang="en-US" sz="2800" dirty="0" smtClean="0">
                <a:latin typeface="Arial" pitchFamily="34" charset="0"/>
                <a:cs typeface="Arial" pitchFamily="34" charset="0"/>
              </a:rPr>
              <a:t>Slump – the movement of blocks of land downward along a sloping surface</a:t>
            </a:r>
          </a:p>
          <a:p>
            <a:pPr marL="514350" indent="-514350">
              <a:buNone/>
            </a:pPr>
            <a:r>
              <a:rPr lang="en-US" sz="2800" dirty="0" smtClean="0">
                <a:latin typeface="Arial" pitchFamily="34" charset="0"/>
                <a:cs typeface="Arial" pitchFamily="34" charset="0"/>
              </a:rPr>
              <a:t>Mudflow – the rapid movement of large amounts of clay and silt suspended in water</a:t>
            </a:r>
          </a:p>
          <a:p>
            <a:pPr marL="514350" indent="-514350">
              <a:buNone/>
            </a:pPr>
            <a:r>
              <a:rPr lang="en-US" sz="2800" dirty="0" err="1" smtClean="0">
                <a:latin typeface="Arial" pitchFamily="34" charset="0"/>
                <a:cs typeface="Arial" pitchFamily="34" charset="0"/>
              </a:rPr>
              <a:t>Earthflow</a:t>
            </a:r>
            <a:r>
              <a:rPr lang="en-US" sz="2800" dirty="0" smtClean="0">
                <a:latin typeface="Arial" pitchFamily="34" charset="0"/>
                <a:cs typeface="Arial" pitchFamily="34" charset="0"/>
              </a:rPr>
              <a:t> – the slow movement of weathered material saturated with water</a:t>
            </a:r>
          </a:p>
          <a:p>
            <a:pPr marL="514350" indent="-514350">
              <a:buNone/>
            </a:pPr>
            <a:endParaRPr lang="en-US" sz="2800" dirty="0" smtClean="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12.4  Soil as a Resource</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lstStyle/>
          <a:p>
            <a:pPr>
              <a:buNone/>
            </a:pPr>
            <a:r>
              <a:rPr lang="en-US" dirty="0" smtClean="0">
                <a:latin typeface="Arial" pitchFamily="34" charset="0"/>
                <a:cs typeface="Arial" pitchFamily="34" charset="0"/>
              </a:rPr>
              <a:t>Demonstrate the process of soil depletion by completing the graphic organizer.  First, fill in the events that occur with natural vegetation.  Then show how the cycle differs when it involves plants raised for food.</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ws9white blank.jpg"/>
          <p:cNvPicPr>
            <a:picLocks noChangeAspect="1"/>
          </p:cNvPicPr>
          <p:nvPr/>
        </p:nvPicPr>
        <p:blipFill>
          <a:blip r:embed="rId2" cstate="print"/>
          <a:stretch>
            <a:fillRect/>
          </a:stretch>
        </p:blipFill>
        <p:spPr>
          <a:xfrm>
            <a:off x="3657600" y="914400"/>
            <a:ext cx="7924800" cy="5943600"/>
          </a:xfrm>
          <a:prstGeom prst="rect">
            <a:avLst/>
          </a:prstGeom>
        </p:spPr>
      </p:pic>
      <p:pic>
        <p:nvPicPr>
          <p:cNvPr id="5" name="Content Placeholder 4" descr="ws12-4.jpg"/>
          <p:cNvPicPr>
            <a:picLocks noGrp="1" noChangeAspect="1"/>
          </p:cNvPicPr>
          <p:nvPr>
            <p:ph idx="1"/>
          </p:nvPr>
        </p:nvPicPr>
        <p:blipFill>
          <a:blip r:embed="rId3" cstate="print"/>
          <a:stretch>
            <a:fillRect/>
          </a:stretch>
        </p:blipFill>
        <p:spPr>
          <a:xfrm>
            <a:off x="0" y="914400"/>
            <a:ext cx="6324600" cy="5956300"/>
          </a:xfrm>
        </p:spPr>
      </p:pic>
      <p:sp>
        <p:nvSpPr>
          <p:cNvPr id="4" name="Title 1"/>
          <p:cNvSpPr>
            <a:spLocks noGrp="1"/>
          </p:cNvSpPr>
          <p:nvPr>
            <p:ph type="title"/>
          </p:nvPr>
        </p:nvSpPr>
        <p:spPr>
          <a:xfrm>
            <a:off x="685800" y="0"/>
            <a:ext cx="7772400" cy="1143000"/>
          </a:xfrm>
        </p:spPr>
        <p:txBody>
          <a:bodyPr/>
          <a:lstStyle/>
          <a:p>
            <a:r>
              <a:rPr lang="en-US" dirty="0" smtClean="0">
                <a:latin typeface="Arial" pitchFamily="34" charset="0"/>
                <a:cs typeface="Arial" pitchFamily="34" charset="0"/>
              </a:rPr>
              <a:t>12.4  Soil as a Resource</a:t>
            </a:r>
            <a:endParaRPr lang="en-US" dirty="0">
              <a:latin typeface="Arial" pitchFamily="34" charset="0"/>
              <a:cs typeface="Arial" pitchFamily="34" charset="0"/>
            </a:endParaRPr>
          </a:p>
        </p:txBody>
      </p:sp>
      <p:sp>
        <p:nvSpPr>
          <p:cNvPr id="7" name="TextBox 6"/>
          <p:cNvSpPr txBox="1"/>
          <p:nvPr/>
        </p:nvSpPr>
        <p:spPr>
          <a:xfrm>
            <a:off x="228600" y="2133600"/>
            <a:ext cx="2133600" cy="830997"/>
          </a:xfrm>
          <a:prstGeom prst="rect">
            <a:avLst/>
          </a:prstGeom>
          <a:noFill/>
        </p:spPr>
        <p:txBody>
          <a:bodyPr wrap="square" rtlCol="0">
            <a:spAutoFit/>
          </a:bodyPr>
          <a:lstStyle/>
          <a:p>
            <a:pPr algn="ctr"/>
            <a:r>
              <a:rPr lang="en-US" sz="1600" b="1" dirty="0" smtClean="0">
                <a:latin typeface="Arial" pitchFamily="34" charset="0"/>
                <a:cs typeface="Arial" pitchFamily="34" charset="0"/>
              </a:rPr>
              <a:t>Plants die and decompose in ground</a:t>
            </a:r>
            <a:endParaRPr lang="en-US" sz="1600" b="1" dirty="0">
              <a:latin typeface="Arial" pitchFamily="34" charset="0"/>
              <a:cs typeface="Arial" pitchFamily="34" charset="0"/>
            </a:endParaRPr>
          </a:p>
        </p:txBody>
      </p:sp>
      <p:sp>
        <p:nvSpPr>
          <p:cNvPr id="8" name="TextBox 7"/>
          <p:cNvSpPr txBox="1"/>
          <p:nvPr/>
        </p:nvSpPr>
        <p:spPr>
          <a:xfrm>
            <a:off x="1447800" y="1143000"/>
            <a:ext cx="1600200" cy="584775"/>
          </a:xfrm>
          <a:prstGeom prst="rect">
            <a:avLst/>
          </a:prstGeom>
          <a:noFill/>
        </p:spPr>
        <p:txBody>
          <a:bodyPr wrap="square" rtlCol="0">
            <a:spAutoFit/>
          </a:bodyPr>
          <a:lstStyle/>
          <a:p>
            <a:pPr algn="ctr"/>
            <a:r>
              <a:rPr lang="en-US" sz="1600" b="1" dirty="0" smtClean="0">
                <a:latin typeface="Arial" pitchFamily="34" charset="0"/>
                <a:cs typeface="Arial" pitchFamily="34" charset="0"/>
              </a:rPr>
              <a:t>Nutrients return to soil</a:t>
            </a:r>
            <a:endParaRPr lang="en-US" sz="1600" b="1" dirty="0">
              <a:latin typeface="Arial" pitchFamily="34" charset="0"/>
              <a:cs typeface="Arial" pitchFamily="34" charset="0"/>
            </a:endParaRPr>
          </a:p>
        </p:txBody>
      </p:sp>
      <p:sp>
        <p:nvSpPr>
          <p:cNvPr id="9" name="TextBox 8"/>
          <p:cNvSpPr txBox="1"/>
          <p:nvPr/>
        </p:nvSpPr>
        <p:spPr>
          <a:xfrm>
            <a:off x="4038600" y="4724400"/>
            <a:ext cx="1600200" cy="584775"/>
          </a:xfrm>
          <a:prstGeom prst="rect">
            <a:avLst/>
          </a:prstGeom>
          <a:noFill/>
        </p:spPr>
        <p:txBody>
          <a:bodyPr wrap="square" rtlCol="0">
            <a:spAutoFit/>
          </a:bodyPr>
          <a:lstStyle/>
          <a:p>
            <a:pPr algn="ctr"/>
            <a:r>
              <a:rPr lang="en-US" sz="1600" b="1" dirty="0" smtClean="0">
                <a:latin typeface="Arial" pitchFamily="34" charset="0"/>
                <a:cs typeface="Arial" pitchFamily="34" charset="0"/>
              </a:rPr>
              <a:t>Crops are harvested</a:t>
            </a:r>
            <a:endParaRPr lang="en-US" sz="1600" b="1" dirty="0">
              <a:latin typeface="Arial" pitchFamily="34" charset="0"/>
              <a:cs typeface="Arial" pitchFamily="34" charset="0"/>
            </a:endParaRPr>
          </a:p>
        </p:txBody>
      </p:sp>
      <p:sp>
        <p:nvSpPr>
          <p:cNvPr id="10" name="TextBox 9"/>
          <p:cNvSpPr txBox="1"/>
          <p:nvPr/>
        </p:nvSpPr>
        <p:spPr>
          <a:xfrm>
            <a:off x="3962400" y="5867400"/>
            <a:ext cx="1905000" cy="830997"/>
          </a:xfrm>
          <a:prstGeom prst="rect">
            <a:avLst/>
          </a:prstGeom>
          <a:noFill/>
        </p:spPr>
        <p:txBody>
          <a:bodyPr wrap="square" rtlCol="0">
            <a:spAutoFit/>
          </a:bodyPr>
          <a:lstStyle/>
          <a:p>
            <a:pPr algn="ctr"/>
            <a:r>
              <a:rPr lang="en-US" sz="1600" b="1" dirty="0" smtClean="0">
                <a:latin typeface="Arial" pitchFamily="34" charset="0"/>
                <a:cs typeface="Arial" pitchFamily="34" charset="0"/>
              </a:rPr>
              <a:t>Fertilizers must be added to replace nutrients</a:t>
            </a:r>
            <a:endParaRPr lang="en-US" sz="16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20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772400" cy="1143000"/>
          </a:xfrm>
        </p:spPr>
        <p:txBody>
          <a:bodyPr/>
          <a:lstStyle/>
          <a:p>
            <a:r>
              <a:rPr lang="en-US" dirty="0" smtClean="0">
                <a:latin typeface="Arial" pitchFamily="34" charset="0"/>
                <a:cs typeface="Arial" pitchFamily="34" charset="0"/>
              </a:rPr>
              <a:t>12.4  Soil as a Resource</a:t>
            </a:r>
            <a:endParaRPr lang="en-US" dirty="0">
              <a:latin typeface="Arial" pitchFamily="34" charset="0"/>
              <a:cs typeface="Arial" pitchFamily="34" charset="0"/>
            </a:endParaRPr>
          </a:p>
        </p:txBody>
      </p:sp>
      <p:sp>
        <p:nvSpPr>
          <p:cNvPr id="3" name="Content Placeholder 2"/>
          <p:cNvSpPr>
            <a:spLocks noGrp="1"/>
          </p:cNvSpPr>
          <p:nvPr>
            <p:ph idx="1"/>
          </p:nvPr>
        </p:nvSpPr>
        <p:spPr>
          <a:xfrm>
            <a:off x="609600" y="1143000"/>
            <a:ext cx="7772400" cy="4953000"/>
          </a:xfrm>
        </p:spPr>
        <p:txBody>
          <a:bodyPr/>
          <a:lstStyle/>
          <a:p>
            <a:pPr marL="514350" indent="-514350">
              <a:buNone/>
            </a:pPr>
            <a:r>
              <a:rPr lang="en-US" sz="2600" dirty="0" smtClean="0">
                <a:latin typeface="Arial" pitchFamily="34" charset="0"/>
                <a:cs typeface="Arial" pitchFamily="34" charset="0"/>
              </a:rPr>
              <a:t>List and briefly describe three methods of preventing erosion of farmland.</a:t>
            </a:r>
            <a:endParaRPr lang="en-US" sz="2600" dirty="0" smtClean="0">
              <a:latin typeface="Arial" pitchFamily="34" charset="0"/>
              <a:cs typeface="Arial" pitchFamily="34" charset="0"/>
            </a:endParaRPr>
          </a:p>
          <a:p>
            <a:pPr marL="514350" indent="-514350">
              <a:buAutoNum type="arabicParenR"/>
            </a:pPr>
            <a:r>
              <a:rPr lang="en-US" sz="2600" dirty="0" smtClean="0">
                <a:latin typeface="Arial" pitchFamily="34" charset="0"/>
                <a:cs typeface="Arial" pitchFamily="34" charset="0"/>
              </a:rPr>
              <a:t>Windbreaks: planting trees along the edges of fields to reduce wind erosion.</a:t>
            </a:r>
          </a:p>
          <a:p>
            <a:pPr marL="514350" indent="-514350">
              <a:buAutoNum type="arabicParenR"/>
            </a:pPr>
            <a:r>
              <a:rPr lang="en-US" sz="2600" dirty="0" smtClean="0">
                <a:latin typeface="Arial" pitchFamily="34" charset="0"/>
                <a:cs typeface="Arial" pitchFamily="34" charset="0"/>
              </a:rPr>
              <a:t>Contour farming: on slopes, planting crops parallel to land contours to control runoff.</a:t>
            </a:r>
          </a:p>
          <a:p>
            <a:pPr marL="514350" indent="-514350">
              <a:buAutoNum type="arabicParenR"/>
            </a:pPr>
            <a:r>
              <a:rPr lang="en-US" sz="2600" dirty="0" smtClean="0">
                <a:latin typeface="Arial" pitchFamily="34" charset="0"/>
                <a:cs typeface="Arial" pitchFamily="34" charset="0"/>
              </a:rPr>
              <a:t>Terraces: flattened sections of a slope to slow runoff</a:t>
            </a:r>
          </a:p>
          <a:p>
            <a:pPr marL="514350" indent="-514350">
              <a:buAutoNum type="arabicParenR"/>
            </a:pPr>
            <a:r>
              <a:rPr lang="en-US" sz="2600" dirty="0" smtClean="0">
                <a:latin typeface="Arial" pitchFamily="34" charset="0"/>
                <a:cs typeface="Arial" pitchFamily="34" charset="0"/>
              </a:rPr>
              <a:t>Strip cropping: alternating a crop that leaves some ground bare with a crop that covers ground.</a:t>
            </a:r>
          </a:p>
          <a:p>
            <a:pPr marL="514350" indent="-514350">
              <a:buAutoNum type="arabicParenR"/>
            </a:pPr>
            <a:r>
              <a:rPr lang="en-US" sz="2600" dirty="0" smtClean="0">
                <a:latin typeface="Arial" pitchFamily="34" charset="0"/>
                <a:cs typeface="Arial" pitchFamily="34" charset="0"/>
              </a:rPr>
              <a:t>No-till: after planting, soil is not disturbed until harvest.</a:t>
            </a:r>
          </a:p>
          <a:p>
            <a:pPr marL="514350" indent="-514350">
              <a:buAutoNum type="arabicParenR"/>
            </a:pPr>
            <a:endParaRPr lang="en-US" sz="26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685800" y="304800"/>
            <a:ext cx="7772400" cy="1143000"/>
          </a:xfrm>
        </p:spPr>
        <p:txBody>
          <a:bodyPr/>
          <a:lstStyle/>
          <a:p>
            <a:r>
              <a:rPr lang="en-US" dirty="0" smtClean="0">
                <a:latin typeface="Arial" pitchFamily="34" charset="0"/>
                <a:cs typeface="Arial" pitchFamily="34" charset="0"/>
              </a:rPr>
              <a:t>12.1</a:t>
            </a:r>
            <a:r>
              <a:rPr lang="en-US" dirty="0" smtClean="0">
                <a:latin typeface="Arial" pitchFamily="34" charset="0"/>
                <a:cs typeface="Arial" pitchFamily="34" charset="0"/>
              </a:rPr>
              <a:t>  </a:t>
            </a:r>
            <a:r>
              <a:rPr lang="en-US" dirty="0" smtClean="0">
                <a:latin typeface="Arial" pitchFamily="34" charset="0"/>
                <a:cs typeface="Arial" pitchFamily="34" charset="0"/>
              </a:rPr>
              <a:t>After You Read:</a:t>
            </a:r>
            <a:endParaRPr lang="en-US" dirty="0">
              <a:latin typeface="Arial" pitchFamily="34" charset="0"/>
              <a:cs typeface="Arial" pitchFamily="34" charset="0"/>
            </a:endParaRPr>
          </a:p>
        </p:txBody>
      </p:sp>
      <p:sp>
        <p:nvSpPr>
          <p:cNvPr id="71683" name="Rectangle 3"/>
          <p:cNvSpPr>
            <a:spLocks noGrp="1" noChangeArrowheads="1"/>
          </p:cNvSpPr>
          <p:nvPr>
            <p:ph idx="1"/>
          </p:nvPr>
        </p:nvSpPr>
        <p:spPr>
          <a:xfrm>
            <a:off x="685800" y="1295400"/>
            <a:ext cx="7772400" cy="4800600"/>
          </a:xfrm>
        </p:spPr>
        <p:txBody>
          <a:bodyPr/>
          <a:lstStyle/>
          <a:p>
            <a:pPr marL="609600" indent="-609600">
              <a:buFontTx/>
              <a:buNone/>
            </a:pPr>
            <a:r>
              <a:rPr lang="en-US" sz="1800" dirty="0" smtClean="0">
                <a:latin typeface="Arial" pitchFamily="34" charset="0"/>
                <a:cs typeface="Arial" pitchFamily="34" charset="0"/>
              </a:rPr>
              <a:t>1.  </a:t>
            </a:r>
            <a:r>
              <a:rPr lang="en-US" sz="2000" dirty="0" smtClean="0">
                <a:latin typeface="Arial" pitchFamily="34" charset="0"/>
                <a:cs typeface="Arial" pitchFamily="34" charset="0"/>
              </a:rPr>
              <a:t>Write each example of weathering in the correct column, depending on whether it is mechanical or chemical, choosing examples from this list: </a:t>
            </a:r>
            <a:r>
              <a:rPr lang="en-US" sz="2000" i="1" dirty="0" smtClean="0">
                <a:latin typeface="Arial" pitchFamily="34" charset="0"/>
                <a:cs typeface="Arial" pitchFamily="34" charset="0"/>
              </a:rPr>
              <a:t>acids in water, roots growing in cracks, burrowing animals, oxygen acting on iron, moving sand and pebbles, upward expansion</a:t>
            </a:r>
            <a:r>
              <a:rPr lang="en-US" sz="2000" dirty="0" smtClean="0">
                <a:latin typeface="Arial" pitchFamily="34" charset="0"/>
                <a:cs typeface="Arial" pitchFamily="34" charset="0"/>
              </a:rPr>
              <a:t>.</a:t>
            </a:r>
            <a:endParaRPr lang="en-US" sz="2000" dirty="0">
              <a:latin typeface="Arial" pitchFamily="34" charset="0"/>
              <a:cs typeface="Arial" pitchFamily="34" charset="0"/>
            </a:endParaRPr>
          </a:p>
          <a:p>
            <a:pPr marL="609600" indent="-609600">
              <a:buFontTx/>
              <a:buNone/>
            </a:pPr>
            <a:endParaRPr lang="en-US" dirty="0">
              <a:latin typeface="Arial" pitchFamily="34" charset="0"/>
              <a:cs typeface="Arial" pitchFamily="34" charset="0"/>
            </a:endParaRPr>
          </a:p>
          <a:p>
            <a:pPr marL="609600" indent="-609600">
              <a:buFontTx/>
              <a:buNone/>
            </a:pPr>
            <a:r>
              <a:rPr lang="en-US" dirty="0">
                <a:latin typeface="Arial" pitchFamily="34" charset="0"/>
                <a:cs typeface="Arial" pitchFamily="34" charset="0"/>
              </a:rPr>
              <a:t>	</a:t>
            </a:r>
          </a:p>
        </p:txBody>
      </p:sp>
      <p:sp>
        <p:nvSpPr>
          <p:cNvPr id="6" name="TextBox 5"/>
          <p:cNvSpPr txBox="1"/>
          <p:nvPr/>
        </p:nvSpPr>
        <p:spPr>
          <a:xfrm>
            <a:off x="4572000" y="3581400"/>
            <a:ext cx="3657600" cy="1477328"/>
          </a:xfrm>
          <a:prstGeom prst="rect">
            <a:avLst/>
          </a:prstGeom>
          <a:noFill/>
        </p:spPr>
        <p:txBody>
          <a:bodyPr wrap="square" rtlCol="0">
            <a:spAutoFit/>
          </a:bodyPr>
          <a:lstStyle/>
          <a:p>
            <a:pPr algn="ctr"/>
            <a:r>
              <a:rPr lang="en-US" sz="1800" dirty="0" smtClean="0">
                <a:latin typeface="Arial" pitchFamily="34" charset="0"/>
                <a:cs typeface="Arial" pitchFamily="34" charset="0"/>
              </a:rPr>
              <a:t>Similarities in shapes of the continents; same fossils and distinctive rock formations found in South America and Africa; climate change evidence.</a:t>
            </a:r>
            <a:endParaRPr lang="en-US" sz="1800" dirty="0">
              <a:latin typeface="Arial" pitchFamily="34" charset="0"/>
              <a:cs typeface="Arial" pitchFamily="34" charset="0"/>
            </a:endParaRPr>
          </a:p>
        </p:txBody>
      </p:sp>
      <p:sp>
        <p:nvSpPr>
          <p:cNvPr id="7" name="TextBox 6"/>
          <p:cNvSpPr txBox="1"/>
          <p:nvPr/>
        </p:nvSpPr>
        <p:spPr>
          <a:xfrm>
            <a:off x="4648200" y="5334000"/>
            <a:ext cx="3429000" cy="923330"/>
          </a:xfrm>
          <a:prstGeom prst="rect">
            <a:avLst/>
          </a:prstGeom>
          <a:noFill/>
        </p:spPr>
        <p:txBody>
          <a:bodyPr wrap="square" rtlCol="0">
            <a:spAutoFit/>
          </a:bodyPr>
          <a:lstStyle/>
          <a:p>
            <a:pPr algn="ctr"/>
            <a:r>
              <a:rPr lang="en-US" sz="1800" dirty="0" smtClean="0">
                <a:latin typeface="Arial" pitchFamily="34" charset="0"/>
                <a:cs typeface="Arial" pitchFamily="34" charset="0"/>
              </a:rPr>
              <a:t>Location of earthquakes and volcanoes; magnetism of ocean floor; age of ocean floor.</a:t>
            </a:r>
            <a:endParaRPr lang="en-US" sz="1800" dirty="0">
              <a:latin typeface="Arial" pitchFamily="34" charset="0"/>
              <a:cs typeface="Arial" pitchFamily="34" charset="0"/>
            </a:endParaRPr>
          </a:p>
        </p:txBody>
      </p:sp>
      <p:graphicFrame>
        <p:nvGraphicFramePr>
          <p:cNvPr id="8" name="Table 7"/>
          <p:cNvGraphicFramePr>
            <a:graphicFrameLocks noGrp="1"/>
          </p:cNvGraphicFramePr>
          <p:nvPr/>
        </p:nvGraphicFramePr>
        <p:xfrm>
          <a:off x="1447800" y="2971800"/>
          <a:ext cx="6096000" cy="3657600"/>
        </p:xfrm>
        <a:graphic>
          <a:graphicData uri="http://schemas.openxmlformats.org/drawingml/2006/table">
            <a:tbl>
              <a:tblPr firstRow="1" bandRow="1">
                <a:tableStyleId>{5C22544A-7EE6-4342-B048-85BDC9FD1C3A}</a:tableStyleId>
              </a:tblPr>
              <a:tblGrid>
                <a:gridCol w="3048000"/>
                <a:gridCol w="3048000"/>
              </a:tblGrid>
              <a:tr h="731520">
                <a:tc>
                  <a:txBody>
                    <a:bodyPr/>
                    <a:lstStyle/>
                    <a:p>
                      <a:pPr algn="ctr"/>
                      <a:r>
                        <a:rPr lang="en-US" b="1" dirty="0" smtClean="0">
                          <a:solidFill>
                            <a:schemeClr val="tx1"/>
                          </a:solidFill>
                          <a:latin typeface="Arial" pitchFamily="34" charset="0"/>
                          <a:cs typeface="Arial" pitchFamily="34" charset="0"/>
                        </a:rPr>
                        <a:t>Mechanical</a:t>
                      </a:r>
                      <a:endParaRPr lang="en-US" b="1" dirty="0">
                        <a:solidFill>
                          <a:schemeClr val="tx1"/>
                        </a:solidFill>
                        <a:latin typeface="Arial" pitchFamily="34" charset="0"/>
                        <a:cs typeface="Arial" pitchFamily="34" charset="0"/>
                      </a:endParaRPr>
                    </a:p>
                  </a:txBody>
                  <a:tcPr anchor="ctr">
                    <a:solidFill>
                      <a:srgbClr val="FFC000"/>
                    </a:solidFill>
                  </a:tcPr>
                </a:tc>
                <a:tc>
                  <a:txBody>
                    <a:bodyPr/>
                    <a:lstStyle/>
                    <a:p>
                      <a:pPr algn="ctr"/>
                      <a:r>
                        <a:rPr lang="en-US" b="1" dirty="0" smtClean="0">
                          <a:solidFill>
                            <a:schemeClr val="tx1"/>
                          </a:solidFill>
                          <a:latin typeface="Arial" pitchFamily="34" charset="0"/>
                          <a:cs typeface="Arial" pitchFamily="34" charset="0"/>
                        </a:rPr>
                        <a:t>Chemical</a:t>
                      </a:r>
                      <a:endParaRPr lang="en-US" b="1" dirty="0">
                        <a:solidFill>
                          <a:schemeClr val="tx1"/>
                        </a:solidFill>
                        <a:latin typeface="Arial" pitchFamily="34" charset="0"/>
                        <a:cs typeface="Arial" pitchFamily="34" charset="0"/>
                      </a:endParaRPr>
                    </a:p>
                  </a:txBody>
                  <a:tcPr anchor="ctr">
                    <a:solidFill>
                      <a:srgbClr val="FFC000"/>
                    </a:solidFill>
                  </a:tcPr>
                </a:tc>
              </a:tr>
              <a:tr h="2926080">
                <a:tc>
                  <a:txBody>
                    <a:bodyPr/>
                    <a:lstStyle/>
                    <a:p>
                      <a:pPr algn="ctr"/>
                      <a:endParaRPr lang="en-US" b="1" dirty="0" smtClean="0">
                        <a:solidFill>
                          <a:schemeClr val="tx1"/>
                        </a:solidFill>
                        <a:latin typeface="Arial" pitchFamily="34" charset="0"/>
                        <a:cs typeface="Arial" pitchFamily="34" charset="0"/>
                      </a:endParaRPr>
                    </a:p>
                    <a:p>
                      <a:pPr algn="ctr"/>
                      <a:endParaRPr lang="en-US" b="1" dirty="0" smtClean="0">
                        <a:solidFill>
                          <a:schemeClr val="tx1"/>
                        </a:solidFill>
                        <a:latin typeface="Arial" pitchFamily="34" charset="0"/>
                        <a:cs typeface="Arial" pitchFamily="34" charset="0"/>
                      </a:endParaRPr>
                    </a:p>
                    <a:p>
                      <a:pPr algn="ctr"/>
                      <a:endParaRPr lang="en-US" b="1" dirty="0" smtClean="0">
                        <a:solidFill>
                          <a:schemeClr val="tx1"/>
                        </a:solidFill>
                        <a:latin typeface="Arial" pitchFamily="34" charset="0"/>
                        <a:cs typeface="Arial" pitchFamily="34" charset="0"/>
                      </a:endParaRPr>
                    </a:p>
                    <a:p>
                      <a:pPr algn="ctr"/>
                      <a:endParaRPr lang="en-US" b="1" dirty="0" smtClean="0">
                        <a:solidFill>
                          <a:schemeClr val="tx1"/>
                        </a:solidFill>
                        <a:latin typeface="Arial" pitchFamily="34" charset="0"/>
                        <a:cs typeface="Arial" pitchFamily="34" charset="0"/>
                      </a:endParaRPr>
                    </a:p>
                  </a:txBody>
                  <a:tcPr>
                    <a:solidFill>
                      <a:srgbClr val="FFC000"/>
                    </a:solidFill>
                  </a:tcPr>
                </a:tc>
                <a:tc>
                  <a:txBody>
                    <a:bodyPr/>
                    <a:lstStyle/>
                    <a:p>
                      <a:pPr algn="ctr"/>
                      <a:endParaRPr lang="en-US" b="1" dirty="0" smtClean="0">
                        <a:solidFill>
                          <a:schemeClr val="tx1"/>
                        </a:solidFill>
                        <a:latin typeface="Arial" pitchFamily="34" charset="0"/>
                        <a:cs typeface="Arial" pitchFamily="34" charset="0"/>
                      </a:endParaRPr>
                    </a:p>
                    <a:p>
                      <a:pPr algn="ctr"/>
                      <a:endParaRPr lang="en-US" b="1" dirty="0" smtClean="0">
                        <a:solidFill>
                          <a:schemeClr val="tx1"/>
                        </a:solidFill>
                        <a:latin typeface="Arial" pitchFamily="34" charset="0"/>
                        <a:cs typeface="Arial" pitchFamily="34" charset="0"/>
                      </a:endParaRPr>
                    </a:p>
                  </a:txBody>
                  <a:tcPr>
                    <a:solidFill>
                      <a:srgbClr val="FFC000"/>
                    </a:solidFill>
                  </a:tcPr>
                </a:tc>
              </a:tr>
            </a:tbl>
          </a:graphicData>
        </a:graphic>
      </p:graphicFrame>
      <p:sp>
        <p:nvSpPr>
          <p:cNvPr id="9" name="TextBox 8"/>
          <p:cNvSpPr txBox="1"/>
          <p:nvPr/>
        </p:nvSpPr>
        <p:spPr>
          <a:xfrm>
            <a:off x="1524000" y="5105400"/>
            <a:ext cx="2971800" cy="923330"/>
          </a:xfrm>
          <a:prstGeom prst="rect">
            <a:avLst/>
          </a:prstGeom>
          <a:noFill/>
        </p:spPr>
        <p:txBody>
          <a:bodyPr wrap="square" rtlCol="0">
            <a:spAutoFit/>
          </a:bodyPr>
          <a:lstStyle/>
          <a:p>
            <a:pPr algn="ctr"/>
            <a:r>
              <a:rPr lang="en-US" sz="1800" b="1" dirty="0" smtClean="0">
                <a:latin typeface="Arial" pitchFamily="34" charset="0"/>
                <a:cs typeface="Arial" pitchFamily="34" charset="0"/>
              </a:rPr>
              <a:t>Moving sand and pebbles</a:t>
            </a:r>
            <a:endParaRPr lang="en-US" sz="1800" b="1" dirty="0" smtClean="0">
              <a:latin typeface="Arial" pitchFamily="34" charset="0"/>
              <a:cs typeface="Arial" pitchFamily="34" charset="0"/>
            </a:endParaRPr>
          </a:p>
          <a:p>
            <a:pPr algn="ctr"/>
            <a:endParaRPr lang="en-US" sz="1800" dirty="0">
              <a:latin typeface="Arial" pitchFamily="34" charset="0"/>
              <a:cs typeface="Arial" pitchFamily="34" charset="0"/>
            </a:endParaRPr>
          </a:p>
        </p:txBody>
      </p:sp>
      <p:sp>
        <p:nvSpPr>
          <p:cNvPr id="10" name="TextBox 9"/>
          <p:cNvSpPr txBox="1"/>
          <p:nvPr/>
        </p:nvSpPr>
        <p:spPr>
          <a:xfrm>
            <a:off x="1524000" y="5943600"/>
            <a:ext cx="2971800" cy="646331"/>
          </a:xfrm>
          <a:prstGeom prst="rect">
            <a:avLst/>
          </a:prstGeom>
          <a:noFill/>
        </p:spPr>
        <p:txBody>
          <a:bodyPr wrap="square" rtlCol="0">
            <a:spAutoFit/>
          </a:bodyPr>
          <a:lstStyle/>
          <a:p>
            <a:pPr algn="ctr"/>
            <a:r>
              <a:rPr lang="en-US" sz="1800" b="1" dirty="0" smtClean="0">
                <a:latin typeface="Arial" pitchFamily="34" charset="0"/>
                <a:cs typeface="Arial" pitchFamily="34" charset="0"/>
              </a:rPr>
              <a:t>Burrowing animals</a:t>
            </a:r>
            <a:endParaRPr lang="en-US" sz="1800" b="1" dirty="0" smtClean="0">
              <a:latin typeface="Arial" pitchFamily="34" charset="0"/>
              <a:cs typeface="Arial" pitchFamily="34" charset="0"/>
            </a:endParaRPr>
          </a:p>
          <a:p>
            <a:pPr algn="ctr"/>
            <a:endParaRPr lang="en-US" sz="1800" dirty="0">
              <a:latin typeface="Arial" pitchFamily="34" charset="0"/>
              <a:cs typeface="Arial" pitchFamily="34" charset="0"/>
            </a:endParaRPr>
          </a:p>
        </p:txBody>
      </p:sp>
      <p:sp>
        <p:nvSpPr>
          <p:cNvPr id="11" name="TextBox 10"/>
          <p:cNvSpPr txBox="1"/>
          <p:nvPr/>
        </p:nvSpPr>
        <p:spPr>
          <a:xfrm>
            <a:off x="1524000" y="3962400"/>
            <a:ext cx="2971800" cy="646331"/>
          </a:xfrm>
          <a:prstGeom prst="rect">
            <a:avLst/>
          </a:prstGeom>
          <a:noFill/>
        </p:spPr>
        <p:txBody>
          <a:bodyPr wrap="square" rtlCol="0">
            <a:spAutoFit/>
          </a:bodyPr>
          <a:lstStyle/>
          <a:p>
            <a:pPr algn="ctr"/>
            <a:r>
              <a:rPr lang="en-US" sz="1800" b="1" dirty="0" smtClean="0">
                <a:latin typeface="Arial" pitchFamily="34" charset="0"/>
                <a:cs typeface="Arial" pitchFamily="34" charset="0"/>
              </a:rPr>
              <a:t>Roots growing in cracks</a:t>
            </a:r>
          </a:p>
          <a:p>
            <a:endParaRPr lang="en-US" sz="1800" dirty="0">
              <a:latin typeface="Arial" pitchFamily="34" charset="0"/>
              <a:cs typeface="Arial" pitchFamily="34" charset="0"/>
            </a:endParaRPr>
          </a:p>
        </p:txBody>
      </p:sp>
      <p:sp>
        <p:nvSpPr>
          <p:cNvPr id="12" name="TextBox 11"/>
          <p:cNvSpPr txBox="1"/>
          <p:nvPr/>
        </p:nvSpPr>
        <p:spPr>
          <a:xfrm>
            <a:off x="1524000" y="4495800"/>
            <a:ext cx="2971800" cy="369332"/>
          </a:xfrm>
          <a:prstGeom prst="rect">
            <a:avLst/>
          </a:prstGeom>
          <a:noFill/>
        </p:spPr>
        <p:txBody>
          <a:bodyPr wrap="square" rtlCol="0">
            <a:spAutoFit/>
          </a:bodyPr>
          <a:lstStyle/>
          <a:p>
            <a:pPr algn="ctr"/>
            <a:r>
              <a:rPr lang="en-US" sz="1800" b="1" dirty="0" smtClean="0">
                <a:latin typeface="Arial" pitchFamily="34" charset="0"/>
                <a:cs typeface="Arial" pitchFamily="34" charset="0"/>
              </a:rPr>
              <a:t>Upward expansion</a:t>
            </a:r>
            <a:endParaRPr lang="en-US" sz="1800" b="1" dirty="0">
              <a:latin typeface="Arial" pitchFamily="34" charset="0"/>
              <a:cs typeface="Arial" pitchFamily="34" charset="0"/>
            </a:endParaRPr>
          </a:p>
        </p:txBody>
      </p:sp>
      <p:sp>
        <p:nvSpPr>
          <p:cNvPr id="13" name="TextBox 12"/>
          <p:cNvSpPr txBox="1"/>
          <p:nvPr/>
        </p:nvSpPr>
        <p:spPr>
          <a:xfrm>
            <a:off x="4572000" y="3962400"/>
            <a:ext cx="2971800" cy="646331"/>
          </a:xfrm>
          <a:prstGeom prst="rect">
            <a:avLst/>
          </a:prstGeom>
          <a:noFill/>
        </p:spPr>
        <p:txBody>
          <a:bodyPr wrap="square" rtlCol="0">
            <a:spAutoFit/>
          </a:bodyPr>
          <a:lstStyle/>
          <a:p>
            <a:pPr algn="ctr"/>
            <a:r>
              <a:rPr lang="en-US" sz="1800" b="1" dirty="0" smtClean="0">
                <a:latin typeface="Arial" pitchFamily="34" charset="0"/>
                <a:cs typeface="Arial" pitchFamily="34" charset="0"/>
              </a:rPr>
              <a:t>Acids in water</a:t>
            </a:r>
            <a:endParaRPr lang="en-US" sz="1800" b="1" dirty="0" smtClean="0">
              <a:latin typeface="Arial" pitchFamily="34" charset="0"/>
              <a:cs typeface="Arial" pitchFamily="34" charset="0"/>
            </a:endParaRPr>
          </a:p>
          <a:p>
            <a:pPr algn="ctr"/>
            <a:endParaRPr lang="en-US" sz="1800" dirty="0">
              <a:latin typeface="Arial" pitchFamily="34" charset="0"/>
              <a:cs typeface="Arial" pitchFamily="34" charset="0"/>
            </a:endParaRPr>
          </a:p>
        </p:txBody>
      </p:sp>
      <p:sp>
        <p:nvSpPr>
          <p:cNvPr id="14" name="TextBox 13"/>
          <p:cNvSpPr txBox="1"/>
          <p:nvPr/>
        </p:nvSpPr>
        <p:spPr>
          <a:xfrm>
            <a:off x="4495800" y="4495800"/>
            <a:ext cx="2971800" cy="646331"/>
          </a:xfrm>
          <a:prstGeom prst="rect">
            <a:avLst/>
          </a:prstGeom>
          <a:noFill/>
        </p:spPr>
        <p:txBody>
          <a:bodyPr wrap="square" rtlCol="0">
            <a:spAutoFit/>
          </a:bodyPr>
          <a:lstStyle/>
          <a:p>
            <a:pPr algn="ctr"/>
            <a:r>
              <a:rPr lang="en-US" sz="1800" b="1" dirty="0" smtClean="0">
                <a:latin typeface="Arial" pitchFamily="34" charset="0"/>
                <a:cs typeface="Arial" pitchFamily="34" charset="0"/>
              </a:rPr>
              <a:t>Oxygen acting on iron</a:t>
            </a:r>
            <a:endParaRPr lang="en-US" sz="1800" b="1" dirty="0" smtClean="0">
              <a:latin typeface="Arial" pitchFamily="34" charset="0"/>
              <a:cs typeface="Arial" pitchFamily="34" charset="0"/>
            </a:endParaRPr>
          </a:p>
          <a:p>
            <a:pPr algn="ctr"/>
            <a:endParaRPr lang="en-US" sz="18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68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20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20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20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20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20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2000"/>
                                        <p:tgtEl>
                                          <p:spTgt spid="10"/>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fade">
                                      <p:cBhvr>
                                        <p:cTn id="45" dur="2000"/>
                                        <p:tgtEl>
                                          <p:spTgt spid="13"/>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fade">
                                      <p:cBhvr>
                                        <p:cTn id="50"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P spid="6" grpId="0"/>
      <p:bldP spid="7" grpId="0"/>
      <p:bldP spid="9" grpId="0"/>
      <p:bldP spid="10" grpId="0"/>
      <p:bldP spid="11" grpId="0"/>
      <p:bldP spid="12" grpId="0"/>
      <p:bldP spid="13"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buAutoNum type="arabicPeriod" startAt="2"/>
            </a:pPr>
            <a:r>
              <a:rPr lang="en-US" dirty="0" smtClean="0">
                <a:latin typeface="Arial" pitchFamily="34" charset="0"/>
                <a:cs typeface="Arial" pitchFamily="34" charset="0"/>
              </a:rPr>
              <a:t>What are three factors that make a rock susceptible to weathering?</a:t>
            </a:r>
          </a:p>
          <a:p>
            <a:pPr marL="514350" indent="-514350">
              <a:buNone/>
            </a:pPr>
            <a:endParaRPr lang="en-US" dirty="0" smtClean="0">
              <a:latin typeface="Arial" pitchFamily="34" charset="0"/>
              <a:cs typeface="Arial" pitchFamily="34" charset="0"/>
            </a:endParaRPr>
          </a:p>
          <a:p>
            <a:pPr marL="514350" indent="-514350">
              <a:buAutoNum type="alphaLcParenR"/>
            </a:pPr>
            <a:r>
              <a:rPr lang="en-US" dirty="0" smtClean="0">
                <a:latin typeface="Arial" pitchFamily="34" charset="0"/>
                <a:cs typeface="Arial" pitchFamily="34" charset="0"/>
              </a:rPr>
              <a:t>More surface exposed</a:t>
            </a:r>
          </a:p>
          <a:p>
            <a:pPr marL="514350" indent="-514350">
              <a:buAutoNum type="alphaLcParenR"/>
            </a:pPr>
            <a:r>
              <a:rPr lang="en-US" dirty="0" smtClean="0">
                <a:latin typeface="Arial" pitchFamily="34" charset="0"/>
                <a:cs typeface="Arial" pitchFamily="34" charset="0"/>
              </a:rPr>
              <a:t>Rock composed of minerals such as feldspar or calcite</a:t>
            </a:r>
          </a:p>
          <a:p>
            <a:pPr marL="514350" indent="-514350">
              <a:buAutoNum type="alphaLcParenR"/>
            </a:pPr>
            <a:r>
              <a:rPr lang="en-US" dirty="0" smtClean="0">
                <a:latin typeface="Arial" pitchFamily="34" charset="0"/>
                <a:cs typeface="Arial" pitchFamily="34" charset="0"/>
              </a:rPr>
              <a:t>Warm, wet climates</a:t>
            </a:r>
            <a:endParaRPr lang="en-US" dirty="0">
              <a:latin typeface="Arial" pitchFamily="34" charset="0"/>
              <a:cs typeface="Arial" pitchFamily="34" charset="0"/>
            </a:endParaRPr>
          </a:p>
        </p:txBody>
      </p:sp>
      <p:sp>
        <p:nvSpPr>
          <p:cNvPr id="4" name="Rectangle 2"/>
          <p:cNvSpPr>
            <a:spLocks noGrp="1" noChangeArrowheads="1"/>
          </p:cNvSpPr>
          <p:nvPr>
            <p:ph type="title"/>
          </p:nvPr>
        </p:nvSpPr>
        <p:spPr>
          <a:xfrm>
            <a:off x="685800" y="304800"/>
            <a:ext cx="7772400" cy="1143000"/>
          </a:xfrm>
        </p:spPr>
        <p:txBody>
          <a:bodyPr/>
          <a:lstStyle/>
          <a:p>
            <a:r>
              <a:rPr lang="en-US" dirty="0" smtClean="0">
                <a:latin typeface="Arial" pitchFamily="34" charset="0"/>
                <a:cs typeface="Arial" pitchFamily="34" charset="0"/>
              </a:rPr>
              <a:t>12.1</a:t>
            </a:r>
            <a:r>
              <a:rPr lang="en-US" dirty="0" smtClean="0">
                <a:latin typeface="Arial" pitchFamily="34" charset="0"/>
                <a:cs typeface="Arial" pitchFamily="34" charset="0"/>
              </a:rPr>
              <a:t>  </a:t>
            </a:r>
            <a:r>
              <a:rPr lang="en-US" dirty="0" smtClean="0">
                <a:latin typeface="Arial" pitchFamily="34" charset="0"/>
                <a:cs typeface="Arial" pitchFamily="34" charset="0"/>
              </a:rPr>
              <a:t>After You Read:</a:t>
            </a:r>
            <a:endParaRPr lang="en-US"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12.2  Soil</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lstStyle/>
          <a:p>
            <a:pPr>
              <a:buNone/>
            </a:pPr>
            <a:r>
              <a:rPr lang="en-US" dirty="0" smtClean="0">
                <a:latin typeface="Arial" pitchFamily="34" charset="0"/>
                <a:cs typeface="Arial" pitchFamily="34" charset="0"/>
              </a:rPr>
              <a:t>Complete the diagram to show the different features and types of soil.</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ws9white blank.jpg"/>
          <p:cNvPicPr>
            <a:picLocks noChangeAspect="1"/>
          </p:cNvPicPr>
          <p:nvPr/>
        </p:nvPicPr>
        <p:blipFill>
          <a:blip r:embed="rId2" cstate="print"/>
          <a:stretch>
            <a:fillRect/>
          </a:stretch>
        </p:blipFill>
        <p:spPr>
          <a:xfrm>
            <a:off x="1219200" y="914400"/>
            <a:ext cx="7924800" cy="5943600"/>
          </a:xfrm>
          <a:prstGeom prst="rect">
            <a:avLst/>
          </a:prstGeom>
        </p:spPr>
      </p:pic>
      <p:sp>
        <p:nvSpPr>
          <p:cNvPr id="2" name="Title 1"/>
          <p:cNvSpPr>
            <a:spLocks noGrp="1"/>
          </p:cNvSpPr>
          <p:nvPr>
            <p:ph type="title"/>
          </p:nvPr>
        </p:nvSpPr>
        <p:spPr>
          <a:xfrm>
            <a:off x="685800" y="0"/>
            <a:ext cx="7772400" cy="1143000"/>
          </a:xfrm>
        </p:spPr>
        <p:txBody>
          <a:bodyPr/>
          <a:lstStyle/>
          <a:p>
            <a:r>
              <a:rPr lang="en-US" dirty="0" smtClean="0">
                <a:latin typeface="Arial" pitchFamily="34" charset="0"/>
                <a:cs typeface="Arial" pitchFamily="34" charset="0"/>
              </a:rPr>
              <a:t>12.2  Soil   While You Read</a:t>
            </a:r>
            <a:endParaRPr lang="en-US" dirty="0">
              <a:latin typeface="Arial" pitchFamily="34" charset="0"/>
              <a:cs typeface="Arial" pitchFamily="34" charset="0"/>
            </a:endParaRPr>
          </a:p>
        </p:txBody>
      </p:sp>
      <p:pic>
        <p:nvPicPr>
          <p:cNvPr id="4" name="Content Placeholder 3" descr="ws12-2a.jpg"/>
          <p:cNvPicPr>
            <a:picLocks noGrp="1" noChangeAspect="1"/>
          </p:cNvPicPr>
          <p:nvPr>
            <p:ph idx="1"/>
          </p:nvPr>
        </p:nvPicPr>
        <p:blipFill>
          <a:blip r:embed="rId3" cstate="print"/>
          <a:stretch>
            <a:fillRect/>
          </a:stretch>
        </p:blipFill>
        <p:spPr>
          <a:xfrm>
            <a:off x="0" y="914400"/>
            <a:ext cx="7467600" cy="5974080"/>
          </a:xfrm>
        </p:spPr>
      </p:pic>
      <p:sp>
        <p:nvSpPr>
          <p:cNvPr id="6" name="TextBox 5"/>
          <p:cNvSpPr txBox="1"/>
          <p:nvPr/>
        </p:nvSpPr>
        <p:spPr>
          <a:xfrm>
            <a:off x="7924800" y="2362200"/>
            <a:ext cx="1219200" cy="584775"/>
          </a:xfrm>
          <a:prstGeom prst="rect">
            <a:avLst/>
          </a:prstGeom>
          <a:noFill/>
        </p:spPr>
        <p:txBody>
          <a:bodyPr wrap="square" rtlCol="0">
            <a:spAutoFit/>
          </a:bodyPr>
          <a:lstStyle/>
          <a:p>
            <a:pPr algn="ctr"/>
            <a:r>
              <a:rPr lang="en-US" sz="1600" b="1" dirty="0" smtClean="0">
                <a:latin typeface="Arial" pitchFamily="34" charset="0"/>
                <a:cs typeface="Arial" pitchFamily="34" charset="0"/>
              </a:rPr>
              <a:t>Residual soil</a:t>
            </a:r>
            <a:endParaRPr lang="en-US" sz="1600" b="1" dirty="0">
              <a:latin typeface="Arial" pitchFamily="34" charset="0"/>
              <a:cs typeface="Arial" pitchFamily="34" charset="0"/>
            </a:endParaRPr>
          </a:p>
        </p:txBody>
      </p:sp>
      <p:sp>
        <p:nvSpPr>
          <p:cNvPr id="7" name="TextBox 6"/>
          <p:cNvSpPr txBox="1"/>
          <p:nvPr/>
        </p:nvSpPr>
        <p:spPr>
          <a:xfrm>
            <a:off x="7772400" y="1600200"/>
            <a:ext cx="1371600" cy="584775"/>
          </a:xfrm>
          <a:prstGeom prst="rect">
            <a:avLst/>
          </a:prstGeom>
          <a:noFill/>
        </p:spPr>
        <p:txBody>
          <a:bodyPr wrap="square" rtlCol="0">
            <a:spAutoFit/>
          </a:bodyPr>
          <a:lstStyle/>
          <a:p>
            <a:pPr algn="ctr"/>
            <a:r>
              <a:rPr lang="en-US" sz="1600" b="1" dirty="0" smtClean="0">
                <a:latin typeface="Arial" pitchFamily="34" charset="0"/>
                <a:cs typeface="Arial" pitchFamily="34" charset="0"/>
              </a:rPr>
              <a:t>Transported soil</a:t>
            </a:r>
            <a:endParaRPr lang="en-US" sz="1600" b="1" dirty="0">
              <a:latin typeface="Arial" pitchFamily="34" charset="0"/>
              <a:cs typeface="Arial" pitchFamily="34" charset="0"/>
            </a:endParaRPr>
          </a:p>
        </p:txBody>
      </p:sp>
      <p:sp>
        <p:nvSpPr>
          <p:cNvPr id="8" name="TextBox 7"/>
          <p:cNvSpPr txBox="1"/>
          <p:nvPr/>
        </p:nvSpPr>
        <p:spPr>
          <a:xfrm>
            <a:off x="7772400" y="4953000"/>
            <a:ext cx="1371600" cy="338554"/>
          </a:xfrm>
          <a:prstGeom prst="rect">
            <a:avLst/>
          </a:prstGeom>
          <a:noFill/>
        </p:spPr>
        <p:txBody>
          <a:bodyPr wrap="square" rtlCol="0">
            <a:spAutoFit/>
          </a:bodyPr>
          <a:lstStyle/>
          <a:p>
            <a:pPr algn="ctr"/>
            <a:r>
              <a:rPr lang="en-US" sz="1600" b="1" dirty="0" smtClean="0">
                <a:latin typeface="Arial" pitchFamily="34" charset="0"/>
                <a:cs typeface="Arial" pitchFamily="34" charset="0"/>
              </a:rPr>
              <a:t>A-horizon</a:t>
            </a:r>
            <a:endParaRPr lang="en-US" sz="1600" b="1" dirty="0">
              <a:latin typeface="Arial" pitchFamily="34" charset="0"/>
              <a:cs typeface="Arial" pitchFamily="34" charset="0"/>
            </a:endParaRPr>
          </a:p>
        </p:txBody>
      </p:sp>
      <p:sp>
        <p:nvSpPr>
          <p:cNvPr id="9" name="TextBox 8"/>
          <p:cNvSpPr txBox="1"/>
          <p:nvPr/>
        </p:nvSpPr>
        <p:spPr>
          <a:xfrm>
            <a:off x="7772400" y="4419600"/>
            <a:ext cx="1371600" cy="338554"/>
          </a:xfrm>
          <a:prstGeom prst="rect">
            <a:avLst/>
          </a:prstGeom>
          <a:noFill/>
        </p:spPr>
        <p:txBody>
          <a:bodyPr wrap="square" rtlCol="0">
            <a:spAutoFit/>
          </a:bodyPr>
          <a:lstStyle/>
          <a:p>
            <a:pPr algn="ctr"/>
            <a:r>
              <a:rPr lang="en-US" sz="1600" b="1" dirty="0" smtClean="0">
                <a:latin typeface="Arial" pitchFamily="34" charset="0"/>
                <a:cs typeface="Arial" pitchFamily="34" charset="0"/>
              </a:rPr>
              <a:t>B-horizon</a:t>
            </a:r>
            <a:endParaRPr lang="en-US" sz="1600" b="1" dirty="0">
              <a:latin typeface="Arial" pitchFamily="34" charset="0"/>
              <a:cs typeface="Arial" pitchFamily="34" charset="0"/>
            </a:endParaRPr>
          </a:p>
        </p:txBody>
      </p:sp>
      <p:sp>
        <p:nvSpPr>
          <p:cNvPr id="10" name="TextBox 9"/>
          <p:cNvSpPr txBox="1"/>
          <p:nvPr/>
        </p:nvSpPr>
        <p:spPr>
          <a:xfrm>
            <a:off x="7772400" y="3810000"/>
            <a:ext cx="1371600" cy="338554"/>
          </a:xfrm>
          <a:prstGeom prst="rect">
            <a:avLst/>
          </a:prstGeom>
          <a:noFill/>
        </p:spPr>
        <p:txBody>
          <a:bodyPr wrap="square" rtlCol="0">
            <a:spAutoFit/>
          </a:bodyPr>
          <a:lstStyle/>
          <a:p>
            <a:pPr algn="ctr"/>
            <a:r>
              <a:rPr lang="en-US" sz="1600" b="1" dirty="0" smtClean="0">
                <a:latin typeface="Arial" pitchFamily="34" charset="0"/>
                <a:cs typeface="Arial" pitchFamily="34" charset="0"/>
              </a:rPr>
              <a:t>C-horizon</a:t>
            </a:r>
            <a:endParaRPr lang="en-US" sz="1600" b="1" dirty="0">
              <a:latin typeface="Arial" pitchFamily="34" charset="0"/>
              <a:cs typeface="Arial" pitchFamily="34" charset="0"/>
            </a:endParaRPr>
          </a:p>
        </p:txBody>
      </p:sp>
      <p:sp>
        <p:nvSpPr>
          <p:cNvPr id="11" name="TextBox 10"/>
          <p:cNvSpPr txBox="1"/>
          <p:nvPr/>
        </p:nvSpPr>
        <p:spPr>
          <a:xfrm>
            <a:off x="7772400" y="1066800"/>
            <a:ext cx="1371600" cy="338554"/>
          </a:xfrm>
          <a:prstGeom prst="rect">
            <a:avLst/>
          </a:prstGeom>
          <a:noFill/>
        </p:spPr>
        <p:txBody>
          <a:bodyPr wrap="square" rtlCol="0">
            <a:spAutoFit/>
          </a:bodyPr>
          <a:lstStyle/>
          <a:p>
            <a:pPr algn="ctr"/>
            <a:r>
              <a:rPr lang="en-US" sz="1600" b="1" dirty="0" smtClean="0">
                <a:latin typeface="Arial" pitchFamily="34" charset="0"/>
                <a:cs typeface="Arial" pitchFamily="34" charset="0"/>
              </a:rPr>
              <a:t>arctic</a:t>
            </a:r>
            <a:endParaRPr lang="en-US" sz="1600" b="1" dirty="0">
              <a:latin typeface="Arial" pitchFamily="34" charset="0"/>
              <a:cs typeface="Arial" pitchFamily="34" charset="0"/>
            </a:endParaRPr>
          </a:p>
        </p:txBody>
      </p:sp>
      <p:sp>
        <p:nvSpPr>
          <p:cNvPr id="12" name="TextBox 11"/>
          <p:cNvSpPr txBox="1"/>
          <p:nvPr/>
        </p:nvSpPr>
        <p:spPr>
          <a:xfrm>
            <a:off x="7772400" y="6172200"/>
            <a:ext cx="1371600" cy="338554"/>
          </a:xfrm>
          <a:prstGeom prst="rect">
            <a:avLst/>
          </a:prstGeom>
          <a:noFill/>
        </p:spPr>
        <p:txBody>
          <a:bodyPr wrap="square" rtlCol="0">
            <a:spAutoFit/>
          </a:bodyPr>
          <a:lstStyle/>
          <a:p>
            <a:pPr algn="ctr"/>
            <a:r>
              <a:rPr lang="en-US" sz="1600" b="1" dirty="0" smtClean="0">
                <a:latin typeface="Arial" pitchFamily="34" charset="0"/>
                <a:cs typeface="Arial" pitchFamily="34" charset="0"/>
              </a:rPr>
              <a:t>temperate</a:t>
            </a:r>
            <a:endParaRPr lang="en-US" sz="1600" b="1" dirty="0">
              <a:latin typeface="Arial" pitchFamily="34" charset="0"/>
              <a:cs typeface="Arial" pitchFamily="34" charset="0"/>
            </a:endParaRPr>
          </a:p>
        </p:txBody>
      </p:sp>
      <p:sp>
        <p:nvSpPr>
          <p:cNvPr id="13" name="TextBox 12"/>
          <p:cNvSpPr txBox="1"/>
          <p:nvPr/>
        </p:nvSpPr>
        <p:spPr>
          <a:xfrm>
            <a:off x="7772400" y="3200400"/>
            <a:ext cx="1371600" cy="338554"/>
          </a:xfrm>
          <a:prstGeom prst="rect">
            <a:avLst/>
          </a:prstGeom>
          <a:noFill/>
        </p:spPr>
        <p:txBody>
          <a:bodyPr wrap="square" rtlCol="0">
            <a:spAutoFit/>
          </a:bodyPr>
          <a:lstStyle/>
          <a:p>
            <a:pPr algn="ctr"/>
            <a:r>
              <a:rPr lang="en-US" sz="1600" b="1" dirty="0" smtClean="0">
                <a:latin typeface="Arial" pitchFamily="34" charset="0"/>
                <a:cs typeface="Arial" pitchFamily="34" charset="0"/>
              </a:rPr>
              <a:t>tropical</a:t>
            </a:r>
            <a:endParaRPr lang="en-US" sz="1600" b="1" dirty="0">
              <a:latin typeface="Arial" pitchFamily="34" charset="0"/>
              <a:cs typeface="Arial" pitchFamily="34" charset="0"/>
            </a:endParaRPr>
          </a:p>
        </p:txBody>
      </p:sp>
      <p:sp>
        <p:nvSpPr>
          <p:cNvPr id="14" name="TextBox 13"/>
          <p:cNvSpPr txBox="1"/>
          <p:nvPr/>
        </p:nvSpPr>
        <p:spPr>
          <a:xfrm>
            <a:off x="7772400" y="5562600"/>
            <a:ext cx="1371600" cy="338554"/>
          </a:xfrm>
          <a:prstGeom prst="rect">
            <a:avLst/>
          </a:prstGeom>
          <a:noFill/>
        </p:spPr>
        <p:txBody>
          <a:bodyPr wrap="square" rtlCol="0">
            <a:spAutoFit/>
          </a:bodyPr>
          <a:lstStyle/>
          <a:p>
            <a:pPr algn="ctr"/>
            <a:r>
              <a:rPr lang="en-US" sz="1600" b="1" dirty="0" smtClean="0">
                <a:latin typeface="Arial" pitchFamily="34" charset="0"/>
                <a:cs typeface="Arial" pitchFamily="34" charset="0"/>
              </a:rPr>
              <a:t>desert</a:t>
            </a:r>
            <a:endParaRPr lang="en-US" sz="16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 -1.85185E-6 L -0.825 -0.07778 " pathEditMode="relative" ptsTypes="AA">
                                      <p:cBhvr>
                                        <p:cTn id="6" dur="2000" fill="hold"/>
                                        <p:tgtEl>
                                          <p:spTgt spid="7"/>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3.33333E-6 -1.85185E-6 L -0.66666 -0.18889 " pathEditMode="relative" ptsTypes="AA">
                                      <p:cBhvr>
                                        <p:cTn id="10" dur="2000" fill="hold"/>
                                        <p:tgtEl>
                                          <p:spTgt spid="6"/>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grpId="0" nodeType="clickEffect">
                                  <p:stCondLst>
                                    <p:cond delay="0"/>
                                  </p:stCondLst>
                                  <p:childTnLst>
                                    <p:animMotion origin="layout" path="M 0 -5.18519E-6 L -0.49167 -0.45556 " pathEditMode="relative" ptsTypes="AA">
                                      <p:cBhvr>
                                        <p:cTn id="14" dur="2000" fill="hold"/>
                                        <p:tgtEl>
                                          <p:spTgt spid="8"/>
                                        </p:tgtEl>
                                        <p:attrNameLst>
                                          <p:attrName>ppt_x</p:attrName>
                                          <p:attrName>ppt_y</p:attrName>
                                        </p:attrNameLst>
                                      </p:cBhvr>
                                    </p:animMotion>
                                  </p:childTnLst>
                                </p:cTn>
                              </p:par>
                            </p:childTnLst>
                          </p:cTn>
                        </p:par>
                      </p:childTnLst>
                    </p:cTn>
                  </p:par>
                  <p:par>
                    <p:cTn id="15" fill="hold">
                      <p:stCondLst>
                        <p:cond delay="indefinite"/>
                      </p:stCondLst>
                      <p:childTnLst>
                        <p:par>
                          <p:cTn id="16" fill="hold">
                            <p:stCondLst>
                              <p:cond delay="0"/>
                            </p:stCondLst>
                            <p:childTnLst>
                              <p:par>
                                <p:cTn id="17" presetID="0" presetClass="path" presetSubtype="0" accel="50000" decel="50000" fill="hold" grpId="0" nodeType="clickEffect">
                                  <p:stCondLst>
                                    <p:cond delay="0"/>
                                  </p:stCondLst>
                                  <p:childTnLst>
                                    <p:animMotion origin="layout" path="M 0 4.81481E-6 L -0.35 -0.47778 " pathEditMode="relative" ptsTypes="AA">
                                      <p:cBhvr>
                                        <p:cTn id="18" dur="2000" fill="hold"/>
                                        <p:tgtEl>
                                          <p:spTgt spid="9"/>
                                        </p:tgtEl>
                                        <p:attrNameLst>
                                          <p:attrName>ppt_x</p:attrName>
                                          <p:attrName>ppt_y</p:attrName>
                                        </p:attrNameLst>
                                      </p:cBhvr>
                                    </p:animMotion>
                                  </p:childTnLst>
                                </p:cTn>
                              </p:par>
                            </p:childTnLst>
                          </p:cTn>
                        </p:par>
                      </p:childTnLst>
                    </p:cTn>
                  </p:par>
                  <p:par>
                    <p:cTn id="19" fill="hold">
                      <p:stCondLst>
                        <p:cond delay="indefinite"/>
                      </p:stCondLst>
                      <p:childTnLst>
                        <p:par>
                          <p:cTn id="20" fill="hold">
                            <p:stCondLst>
                              <p:cond delay="0"/>
                            </p:stCondLst>
                            <p:childTnLst>
                              <p:par>
                                <p:cTn id="21" presetID="0" presetClass="path" presetSubtype="0" accel="50000" decel="50000" fill="hold" grpId="0" nodeType="clickEffect">
                                  <p:stCondLst>
                                    <p:cond delay="0"/>
                                  </p:stCondLst>
                                  <p:childTnLst>
                                    <p:animMotion origin="layout" path="M 0 4.81481E-6 L -0.2 -0.28889 " pathEditMode="relative" ptsTypes="AA">
                                      <p:cBhvr>
                                        <p:cTn id="22" dur="2000" fill="hold"/>
                                        <p:tgtEl>
                                          <p:spTgt spid="10"/>
                                        </p:tgtEl>
                                        <p:attrNameLst>
                                          <p:attrName>ppt_x</p:attrName>
                                          <p:attrName>ppt_y</p:attrName>
                                        </p:attrNameLst>
                                      </p:cBhvr>
                                    </p:animMotion>
                                  </p:childTnLst>
                                </p:cTn>
                              </p:par>
                            </p:childTnLst>
                          </p:cTn>
                        </p:par>
                      </p:childTnLst>
                    </p:cTn>
                  </p:par>
                  <p:par>
                    <p:cTn id="23" fill="hold">
                      <p:stCondLst>
                        <p:cond delay="indefinite"/>
                      </p:stCondLst>
                      <p:childTnLst>
                        <p:par>
                          <p:cTn id="24" fill="hold">
                            <p:stCondLst>
                              <p:cond delay="0"/>
                            </p:stCondLst>
                            <p:childTnLst>
                              <p:par>
                                <p:cTn id="25" presetID="0" presetClass="path" presetSubtype="0" accel="50000" decel="50000" fill="hold" grpId="0" nodeType="clickEffect">
                                  <p:stCondLst>
                                    <p:cond delay="0"/>
                                  </p:stCondLst>
                                  <p:childTnLst>
                                    <p:animMotion origin="layout" path="M 0 4.81481E-6 L -0.775 0.58889 " pathEditMode="relative" ptsTypes="AA">
                                      <p:cBhvr>
                                        <p:cTn id="26" dur="2000" fill="hold"/>
                                        <p:tgtEl>
                                          <p:spTgt spid="11"/>
                                        </p:tgtEl>
                                        <p:attrNameLst>
                                          <p:attrName>ppt_x</p:attrName>
                                          <p:attrName>ppt_y</p:attrName>
                                        </p:attrNameLst>
                                      </p:cBhvr>
                                    </p:animMotion>
                                  </p:childTnLst>
                                </p:cTn>
                              </p:par>
                            </p:childTnLst>
                          </p:cTn>
                        </p:par>
                      </p:childTnLst>
                    </p:cTn>
                  </p:par>
                  <p:par>
                    <p:cTn id="27" fill="hold">
                      <p:stCondLst>
                        <p:cond delay="indefinite"/>
                      </p:stCondLst>
                      <p:childTnLst>
                        <p:par>
                          <p:cTn id="28" fill="hold">
                            <p:stCondLst>
                              <p:cond delay="0"/>
                            </p:stCondLst>
                            <p:childTnLst>
                              <p:par>
                                <p:cTn id="29" presetID="0" presetClass="path" presetSubtype="0" accel="50000" decel="50000" fill="hold" grpId="0" nodeType="clickEffect">
                                  <p:stCondLst>
                                    <p:cond delay="0"/>
                                  </p:stCondLst>
                                  <p:childTnLst>
                                    <p:animMotion origin="layout" path="M 0 4.81481E-6 L -0.68333 0.42222 " pathEditMode="relative" ptsTypes="AA">
                                      <p:cBhvr>
                                        <p:cTn id="30" dur="2000" fill="hold"/>
                                        <p:tgtEl>
                                          <p:spTgt spid="13"/>
                                        </p:tgtEl>
                                        <p:attrNameLst>
                                          <p:attrName>ppt_x</p:attrName>
                                          <p:attrName>ppt_y</p:attrName>
                                        </p:attrNameLst>
                                      </p:cBhvr>
                                    </p:animMotion>
                                  </p:childTnLst>
                                </p:cTn>
                              </p:par>
                            </p:childTnLst>
                          </p:cTn>
                        </p:par>
                      </p:childTnLst>
                    </p:cTn>
                  </p:par>
                  <p:par>
                    <p:cTn id="31" fill="hold">
                      <p:stCondLst>
                        <p:cond delay="indefinite"/>
                      </p:stCondLst>
                      <p:childTnLst>
                        <p:par>
                          <p:cTn id="32" fill="hold">
                            <p:stCondLst>
                              <p:cond delay="0"/>
                            </p:stCondLst>
                            <p:childTnLst>
                              <p:par>
                                <p:cTn id="33" presetID="0" presetClass="path" presetSubtype="0" accel="50000" decel="50000" fill="hold" grpId="0" nodeType="clickEffect">
                                  <p:stCondLst>
                                    <p:cond delay="0"/>
                                  </p:stCondLst>
                                  <p:childTnLst>
                                    <p:animMotion origin="layout" path="M -3.33333E-6 -6.2963E-6 L -0.45 0.06666 " pathEditMode="relative" ptsTypes="AA">
                                      <p:cBhvr>
                                        <p:cTn id="34" dur="2000" fill="hold"/>
                                        <p:tgtEl>
                                          <p:spTgt spid="14"/>
                                        </p:tgtEl>
                                        <p:attrNameLst>
                                          <p:attrName>ppt_x</p:attrName>
                                          <p:attrName>ppt_y</p:attrName>
                                        </p:attrNameLst>
                                      </p:cBhvr>
                                    </p:animMotion>
                                  </p:childTnLst>
                                </p:cTn>
                              </p:par>
                            </p:childTnLst>
                          </p:cTn>
                        </p:par>
                      </p:childTnLst>
                    </p:cTn>
                  </p:par>
                  <p:par>
                    <p:cTn id="35" fill="hold">
                      <p:stCondLst>
                        <p:cond delay="indefinite"/>
                      </p:stCondLst>
                      <p:childTnLst>
                        <p:par>
                          <p:cTn id="36" fill="hold">
                            <p:stCondLst>
                              <p:cond delay="0"/>
                            </p:stCondLst>
                            <p:childTnLst>
                              <p:par>
                                <p:cTn id="37" presetID="0" presetClass="path" presetSubtype="0" accel="50000" decel="50000" fill="hold" grpId="0" nodeType="clickEffect">
                                  <p:stCondLst>
                                    <p:cond delay="0"/>
                                  </p:stCondLst>
                                  <p:childTnLst>
                                    <p:animMotion origin="layout" path="M 0 -5.18519E-6 L -0.33333 -0.14445 " pathEditMode="relative" ptsTypes="AA">
                                      <p:cBhvr>
                                        <p:cTn id="38" dur="2000" fill="hold"/>
                                        <p:tgtEl>
                                          <p:spTgt spid="1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12.2  Soil   After You Read</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lstStyle/>
          <a:p>
            <a:pPr>
              <a:buNone/>
            </a:pPr>
            <a:r>
              <a:rPr lang="en-US" dirty="0" smtClean="0">
                <a:latin typeface="Arial" pitchFamily="34" charset="0"/>
                <a:cs typeface="Arial" pitchFamily="34" charset="0"/>
              </a:rPr>
              <a:t>Name four factors that affect soil composition.</a:t>
            </a:r>
          </a:p>
          <a:p>
            <a:pPr>
              <a:buNone/>
            </a:pPr>
            <a:endParaRPr lang="en-US" dirty="0" smtClean="0">
              <a:latin typeface="Arial" pitchFamily="34" charset="0"/>
              <a:cs typeface="Arial" pitchFamily="34" charset="0"/>
            </a:endParaRPr>
          </a:p>
          <a:p>
            <a:pPr marL="514350" indent="-514350">
              <a:buAutoNum type="arabicParenR"/>
            </a:pPr>
            <a:r>
              <a:rPr lang="en-US" dirty="0" smtClean="0">
                <a:latin typeface="Arial" pitchFamily="34" charset="0"/>
                <a:cs typeface="Arial" pitchFamily="34" charset="0"/>
              </a:rPr>
              <a:t>Time</a:t>
            </a:r>
          </a:p>
          <a:p>
            <a:pPr marL="514350" indent="-514350">
              <a:buAutoNum type="arabicParenR"/>
            </a:pPr>
            <a:r>
              <a:rPr lang="en-US" dirty="0" smtClean="0">
                <a:latin typeface="Arial" pitchFamily="34" charset="0"/>
                <a:cs typeface="Arial" pitchFamily="34" charset="0"/>
              </a:rPr>
              <a:t>Parent material</a:t>
            </a:r>
          </a:p>
          <a:p>
            <a:pPr marL="514350" indent="-514350">
              <a:buAutoNum type="arabicParenR"/>
            </a:pPr>
            <a:r>
              <a:rPr lang="en-US" dirty="0" smtClean="0">
                <a:latin typeface="Arial" pitchFamily="34" charset="0"/>
                <a:cs typeface="Arial" pitchFamily="34" charset="0"/>
              </a:rPr>
              <a:t>Topography</a:t>
            </a:r>
          </a:p>
          <a:p>
            <a:pPr marL="514350" indent="-514350">
              <a:buAutoNum type="arabicParenR"/>
            </a:pPr>
            <a:r>
              <a:rPr lang="en-US" dirty="0" smtClean="0">
                <a:latin typeface="Arial" pitchFamily="34" charset="0"/>
                <a:cs typeface="Arial" pitchFamily="34" charset="0"/>
              </a:rPr>
              <a:t>climate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772400" cy="1143000"/>
          </a:xfrm>
        </p:spPr>
        <p:txBody>
          <a:bodyPr/>
          <a:lstStyle/>
          <a:p>
            <a:r>
              <a:rPr lang="en-US" dirty="0" smtClean="0">
                <a:latin typeface="Arial" pitchFamily="34" charset="0"/>
                <a:cs typeface="Arial" pitchFamily="34" charset="0"/>
              </a:rPr>
              <a:t>12.3  Mass Movements and Erosion</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lstStyle/>
          <a:p>
            <a:pPr>
              <a:buNone/>
            </a:pPr>
            <a:r>
              <a:rPr lang="en-US" dirty="0" smtClean="0">
                <a:latin typeface="Arial" pitchFamily="34" charset="0"/>
                <a:cs typeface="Arial" pitchFamily="34" charset="0"/>
              </a:rPr>
              <a:t>Fill out the graphic organizer.  On the left side, write four agents of erosion.  On the right side, write the name and a brief description of each type of landslide.</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772400" cy="1143000"/>
          </a:xfrm>
        </p:spPr>
        <p:txBody>
          <a:bodyPr/>
          <a:lstStyle/>
          <a:p>
            <a:r>
              <a:rPr lang="en-US" dirty="0" smtClean="0">
                <a:latin typeface="Arial" pitchFamily="34" charset="0"/>
                <a:cs typeface="Arial" pitchFamily="34" charset="0"/>
              </a:rPr>
              <a:t>12.3  Mass Movements and Erosion</a:t>
            </a:r>
            <a:endParaRPr lang="en-US" dirty="0">
              <a:latin typeface="Arial" pitchFamily="34" charset="0"/>
              <a:cs typeface="Arial" pitchFamily="34" charset="0"/>
            </a:endParaRPr>
          </a:p>
        </p:txBody>
      </p:sp>
      <p:pic>
        <p:nvPicPr>
          <p:cNvPr id="4" name="Content Placeholder 3" descr="ws12-3a.jpg"/>
          <p:cNvPicPr>
            <a:picLocks noGrp="1" noChangeAspect="1"/>
          </p:cNvPicPr>
          <p:nvPr>
            <p:ph idx="1"/>
          </p:nvPr>
        </p:nvPicPr>
        <p:blipFill>
          <a:blip r:embed="rId2" cstate="print"/>
          <a:stretch>
            <a:fillRect/>
          </a:stretch>
        </p:blipFill>
        <p:spPr>
          <a:xfrm>
            <a:off x="0" y="1447800"/>
            <a:ext cx="9144000" cy="5410200"/>
          </a:xfrm>
        </p:spPr>
      </p:pic>
      <p:sp>
        <p:nvSpPr>
          <p:cNvPr id="5" name="TextBox 4"/>
          <p:cNvSpPr txBox="1"/>
          <p:nvPr/>
        </p:nvSpPr>
        <p:spPr>
          <a:xfrm>
            <a:off x="381000" y="3505200"/>
            <a:ext cx="3276600" cy="400110"/>
          </a:xfrm>
          <a:prstGeom prst="rect">
            <a:avLst/>
          </a:prstGeom>
          <a:noFill/>
        </p:spPr>
        <p:txBody>
          <a:bodyPr wrap="square" rtlCol="0">
            <a:spAutoFit/>
          </a:bodyPr>
          <a:lstStyle/>
          <a:p>
            <a:r>
              <a:rPr lang="en-US" sz="2000" dirty="0" smtClean="0">
                <a:latin typeface="Arial" pitchFamily="34" charset="0"/>
                <a:cs typeface="Arial" pitchFamily="34" charset="0"/>
              </a:rPr>
              <a:t>Rivers and Streams</a:t>
            </a:r>
            <a:endParaRPr lang="en-US" sz="2000" dirty="0">
              <a:latin typeface="Arial" pitchFamily="34" charset="0"/>
              <a:cs typeface="Arial" pitchFamily="34" charset="0"/>
            </a:endParaRPr>
          </a:p>
        </p:txBody>
      </p:sp>
      <p:sp>
        <p:nvSpPr>
          <p:cNvPr id="6" name="TextBox 5"/>
          <p:cNvSpPr txBox="1"/>
          <p:nvPr/>
        </p:nvSpPr>
        <p:spPr>
          <a:xfrm>
            <a:off x="381000" y="5334000"/>
            <a:ext cx="2133600" cy="400110"/>
          </a:xfrm>
          <a:prstGeom prst="rect">
            <a:avLst/>
          </a:prstGeom>
          <a:noFill/>
        </p:spPr>
        <p:txBody>
          <a:bodyPr wrap="square" rtlCol="0">
            <a:spAutoFit/>
          </a:bodyPr>
          <a:lstStyle/>
          <a:p>
            <a:r>
              <a:rPr lang="en-US" sz="2000" dirty="0" smtClean="0">
                <a:latin typeface="Arial" pitchFamily="34" charset="0"/>
                <a:cs typeface="Arial" pitchFamily="34" charset="0"/>
              </a:rPr>
              <a:t>Glaciers</a:t>
            </a:r>
            <a:endParaRPr lang="en-US" sz="2000" dirty="0">
              <a:latin typeface="Arial" pitchFamily="34" charset="0"/>
              <a:cs typeface="Arial" pitchFamily="34" charset="0"/>
            </a:endParaRPr>
          </a:p>
        </p:txBody>
      </p:sp>
      <p:sp>
        <p:nvSpPr>
          <p:cNvPr id="7" name="TextBox 6"/>
          <p:cNvSpPr txBox="1"/>
          <p:nvPr/>
        </p:nvSpPr>
        <p:spPr>
          <a:xfrm>
            <a:off x="457200" y="4419600"/>
            <a:ext cx="2514600" cy="400110"/>
          </a:xfrm>
          <a:prstGeom prst="rect">
            <a:avLst/>
          </a:prstGeom>
          <a:noFill/>
        </p:spPr>
        <p:txBody>
          <a:bodyPr wrap="square" rtlCol="0">
            <a:spAutoFit/>
          </a:bodyPr>
          <a:lstStyle/>
          <a:p>
            <a:r>
              <a:rPr lang="en-US" sz="2000" dirty="0" smtClean="0">
                <a:latin typeface="Arial" pitchFamily="34" charset="0"/>
                <a:cs typeface="Arial" pitchFamily="34" charset="0"/>
              </a:rPr>
              <a:t>Wind</a:t>
            </a:r>
            <a:endParaRPr lang="en-US" sz="2000" dirty="0">
              <a:latin typeface="Arial" pitchFamily="34" charset="0"/>
              <a:cs typeface="Arial" pitchFamily="34" charset="0"/>
            </a:endParaRPr>
          </a:p>
        </p:txBody>
      </p:sp>
      <p:sp>
        <p:nvSpPr>
          <p:cNvPr id="8" name="TextBox 7"/>
          <p:cNvSpPr txBox="1"/>
          <p:nvPr/>
        </p:nvSpPr>
        <p:spPr>
          <a:xfrm>
            <a:off x="457200" y="2590800"/>
            <a:ext cx="3505200" cy="400110"/>
          </a:xfrm>
          <a:prstGeom prst="rect">
            <a:avLst/>
          </a:prstGeom>
          <a:noFill/>
        </p:spPr>
        <p:txBody>
          <a:bodyPr wrap="square" rtlCol="0">
            <a:spAutoFit/>
          </a:bodyPr>
          <a:lstStyle/>
          <a:p>
            <a:r>
              <a:rPr lang="en-US" sz="2000" dirty="0" smtClean="0">
                <a:latin typeface="Arial" pitchFamily="34" charset="0"/>
                <a:cs typeface="Arial" pitchFamily="34" charset="0"/>
              </a:rPr>
              <a:t>Ocean waves and currents</a:t>
            </a:r>
            <a:endParaRPr lang="en-US" sz="2000" dirty="0">
              <a:latin typeface="Arial" pitchFamily="34" charset="0"/>
              <a:cs typeface="Arial" pitchFamily="34" charset="0"/>
            </a:endParaRPr>
          </a:p>
        </p:txBody>
      </p:sp>
      <p:sp>
        <p:nvSpPr>
          <p:cNvPr id="9" name="TextBox 8"/>
          <p:cNvSpPr txBox="1"/>
          <p:nvPr/>
        </p:nvSpPr>
        <p:spPr>
          <a:xfrm>
            <a:off x="5486400" y="2667000"/>
            <a:ext cx="2133600" cy="400110"/>
          </a:xfrm>
          <a:prstGeom prst="rect">
            <a:avLst/>
          </a:prstGeom>
          <a:noFill/>
        </p:spPr>
        <p:txBody>
          <a:bodyPr wrap="square" rtlCol="0">
            <a:spAutoFit/>
          </a:bodyPr>
          <a:lstStyle/>
          <a:p>
            <a:r>
              <a:rPr lang="en-US" sz="2000" dirty="0" smtClean="0">
                <a:latin typeface="Arial" pitchFamily="34" charset="0"/>
                <a:cs typeface="Arial" pitchFamily="34" charset="0"/>
              </a:rPr>
              <a:t>Creep</a:t>
            </a:r>
            <a:endParaRPr lang="en-US" sz="2000" dirty="0">
              <a:latin typeface="Arial" pitchFamily="34" charset="0"/>
              <a:cs typeface="Arial" pitchFamily="34" charset="0"/>
            </a:endParaRPr>
          </a:p>
        </p:txBody>
      </p:sp>
      <p:sp>
        <p:nvSpPr>
          <p:cNvPr id="10" name="TextBox 9"/>
          <p:cNvSpPr txBox="1"/>
          <p:nvPr/>
        </p:nvSpPr>
        <p:spPr>
          <a:xfrm>
            <a:off x="5791200" y="3581400"/>
            <a:ext cx="2133600" cy="400110"/>
          </a:xfrm>
          <a:prstGeom prst="rect">
            <a:avLst/>
          </a:prstGeom>
          <a:noFill/>
        </p:spPr>
        <p:txBody>
          <a:bodyPr wrap="square" rtlCol="0">
            <a:spAutoFit/>
          </a:bodyPr>
          <a:lstStyle/>
          <a:p>
            <a:r>
              <a:rPr lang="en-US" sz="2000" dirty="0" smtClean="0">
                <a:latin typeface="Arial" pitchFamily="34" charset="0"/>
                <a:cs typeface="Arial" pitchFamily="34" charset="0"/>
              </a:rPr>
              <a:t>S</a:t>
            </a:r>
            <a:r>
              <a:rPr lang="en-US" sz="2000" dirty="0" smtClean="0">
                <a:latin typeface="Arial" pitchFamily="34" charset="0"/>
                <a:cs typeface="Arial" pitchFamily="34" charset="0"/>
              </a:rPr>
              <a:t>lump</a:t>
            </a:r>
            <a:endParaRPr lang="en-US" sz="2000" dirty="0">
              <a:latin typeface="Arial" pitchFamily="34" charset="0"/>
              <a:cs typeface="Arial" pitchFamily="34" charset="0"/>
            </a:endParaRPr>
          </a:p>
        </p:txBody>
      </p:sp>
      <p:sp>
        <p:nvSpPr>
          <p:cNvPr id="11" name="TextBox 10"/>
          <p:cNvSpPr txBox="1"/>
          <p:nvPr/>
        </p:nvSpPr>
        <p:spPr>
          <a:xfrm>
            <a:off x="6172200" y="4495800"/>
            <a:ext cx="2133600" cy="400110"/>
          </a:xfrm>
          <a:prstGeom prst="rect">
            <a:avLst/>
          </a:prstGeom>
          <a:noFill/>
        </p:spPr>
        <p:txBody>
          <a:bodyPr wrap="square" rtlCol="0">
            <a:spAutoFit/>
          </a:bodyPr>
          <a:lstStyle/>
          <a:p>
            <a:r>
              <a:rPr lang="en-US" sz="2000" dirty="0" smtClean="0">
                <a:latin typeface="Arial" pitchFamily="34" charset="0"/>
                <a:cs typeface="Arial" pitchFamily="34" charset="0"/>
              </a:rPr>
              <a:t>Mudflow</a:t>
            </a:r>
            <a:endParaRPr lang="en-US" sz="2000" dirty="0">
              <a:latin typeface="Arial" pitchFamily="34" charset="0"/>
              <a:cs typeface="Arial" pitchFamily="34" charset="0"/>
            </a:endParaRPr>
          </a:p>
        </p:txBody>
      </p:sp>
      <p:sp>
        <p:nvSpPr>
          <p:cNvPr id="12" name="TextBox 11"/>
          <p:cNvSpPr txBox="1"/>
          <p:nvPr/>
        </p:nvSpPr>
        <p:spPr>
          <a:xfrm>
            <a:off x="6629400" y="5410200"/>
            <a:ext cx="2133600" cy="400110"/>
          </a:xfrm>
          <a:prstGeom prst="rect">
            <a:avLst/>
          </a:prstGeom>
          <a:noFill/>
        </p:spPr>
        <p:txBody>
          <a:bodyPr wrap="square" rtlCol="0">
            <a:spAutoFit/>
          </a:bodyPr>
          <a:lstStyle/>
          <a:p>
            <a:r>
              <a:rPr lang="en-US" sz="2000" dirty="0" err="1" smtClean="0">
                <a:latin typeface="Arial" pitchFamily="34" charset="0"/>
                <a:cs typeface="Arial" pitchFamily="34" charset="0"/>
              </a:rPr>
              <a:t>E</a:t>
            </a:r>
            <a:r>
              <a:rPr lang="en-US" sz="2000" dirty="0" err="1" smtClean="0">
                <a:latin typeface="Arial" pitchFamily="34" charset="0"/>
                <a:cs typeface="Arial" pitchFamily="34" charset="0"/>
              </a:rPr>
              <a:t>arthflow</a:t>
            </a:r>
            <a:endParaRPr lang="en-US" sz="20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20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20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20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772400" cy="1143000"/>
          </a:xfrm>
        </p:spPr>
        <p:txBody>
          <a:bodyPr/>
          <a:lstStyle/>
          <a:p>
            <a:r>
              <a:rPr lang="en-US" dirty="0" smtClean="0">
                <a:latin typeface="Arial" pitchFamily="34" charset="0"/>
                <a:cs typeface="Arial" pitchFamily="34" charset="0"/>
              </a:rPr>
              <a:t>12.3  Mass Movements and Erosion  / After You Read</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lstStyle/>
          <a:p>
            <a:pPr marL="514350" indent="-514350">
              <a:buAutoNum type="arabicPeriod"/>
            </a:pPr>
            <a:r>
              <a:rPr lang="en-US" sz="2800" dirty="0" smtClean="0">
                <a:latin typeface="Arial" pitchFamily="34" charset="0"/>
                <a:cs typeface="Arial" pitchFamily="34" charset="0"/>
              </a:rPr>
              <a:t>Explain in two or three sentences how climate and rock composition affect rates of erosion.</a:t>
            </a:r>
          </a:p>
          <a:p>
            <a:pPr marL="514350" indent="-514350">
              <a:buNone/>
            </a:pPr>
            <a:endParaRPr lang="en-US" sz="2800" dirty="0" smtClean="0">
              <a:latin typeface="Arial" pitchFamily="34" charset="0"/>
              <a:cs typeface="Arial" pitchFamily="34" charset="0"/>
            </a:endParaRPr>
          </a:p>
          <a:p>
            <a:pPr marL="514350" indent="-514350">
              <a:buNone/>
            </a:pPr>
            <a:r>
              <a:rPr lang="en-US" sz="2800" dirty="0" smtClean="0">
                <a:latin typeface="Arial" pitchFamily="34" charset="0"/>
                <a:cs typeface="Arial" pitchFamily="34" charset="0"/>
              </a:rPr>
              <a:t>Because water is a powerful agent of erosion, regions with humid climates tend to have rounded (more eroded) topography.  Some types of rock tend to weather easily, whereas others, such as igneous rock, tend to resist weathering agents.</a:t>
            </a:r>
            <a:endParaRPr lang="en-US" sz="28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1971</TotalTime>
  <Words>560</Words>
  <Application>Microsoft Office PowerPoint</Application>
  <PresentationFormat>On-screen Show (4:3)</PresentationFormat>
  <Paragraphs>79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Default Design</vt:lpstr>
      <vt:lpstr>Chapter 12 Worksheets</vt:lpstr>
      <vt:lpstr>12.1  After You Read:</vt:lpstr>
      <vt:lpstr>12.1  After You Read:</vt:lpstr>
      <vt:lpstr>12.2  Soil</vt:lpstr>
      <vt:lpstr>12.2  Soil   While You Read</vt:lpstr>
      <vt:lpstr>12.2  Soil   After You Read</vt:lpstr>
      <vt:lpstr>12.3  Mass Movements and Erosion</vt:lpstr>
      <vt:lpstr>12.3  Mass Movements and Erosion</vt:lpstr>
      <vt:lpstr>12.3  Mass Movements and Erosion  / After You Read</vt:lpstr>
      <vt:lpstr>12.3  Mass Movements and Erosion  / After You Read</vt:lpstr>
      <vt:lpstr>12.4  Soil as a Resource</vt:lpstr>
      <vt:lpstr>12.4  Soil as a Resource</vt:lpstr>
      <vt:lpstr>12.4  Soil as a Resource</vt:lpstr>
    </vt:vector>
  </TitlesOfParts>
  <Company>Aquasleuth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Fields of Science</dc:title>
  <dc:creator>OEM</dc:creator>
  <cp:lastModifiedBy>E J</cp:lastModifiedBy>
  <cp:revision>69</cp:revision>
  <dcterms:created xsi:type="dcterms:W3CDTF">2003-08-21T15:33:27Z</dcterms:created>
  <dcterms:modified xsi:type="dcterms:W3CDTF">2012-04-13T21:21:08Z</dcterms:modified>
</cp:coreProperties>
</file>