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372" r:id="rId8"/>
    <p:sldId id="294" r:id="rId9"/>
    <p:sldId id="309" r:id="rId10"/>
    <p:sldId id="310" r:id="rId11"/>
    <p:sldId id="311" r:id="rId12"/>
    <p:sldId id="373" r:id="rId13"/>
    <p:sldId id="295" r:id="rId14"/>
    <p:sldId id="313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E3DE-F5EB-49E3-883B-77CD2C198783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A8739-D35A-49E2-A6C7-54F60158D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5D0B50B-DAA1-40DE-8BF7-D725186D30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DE6F4-906E-47FE-8871-F385355409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5D848B3-5A3C-4073-917A-9DABABF4A0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6289B45-0150-4FE5-903B-27B482F81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54853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2AF3E8A-B58C-4250-BE85-744218106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7C3FD-9743-42C0-9F3F-13D7B9CCFC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0436CE-9D0F-4860-8FE4-EAA4CC8B6E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BE4EA03-3AFD-4F3E-A9F1-886466890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396126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A56A917-66ED-407F-A7F5-9EB1AA8A9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E34C3-551F-4009-91B2-7C46FC3C84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9D1387C-3C03-4B5F-A58E-D1FD7091BA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6569BC4-8BC2-4002-89C6-2DCAFD756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88237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4458C98-C14A-49AE-BFBF-50D2A7A27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9DB2C-D43C-49B8-8518-550C06AFBF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ECD633C-6189-42F9-9BA2-4579FE9152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DCE0468-1480-4B4C-BE50-29EC8BC58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34721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FA1569F-AF99-45B9-952B-092C64703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82E33-C5E1-49D1-A4C1-6EC2D7A78B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DA4D90A-6CC8-4F83-9F4A-6D9FD83DFF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848DF99-396E-4BB4-B303-27FD31FEF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289603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CA0113F-0289-4F03-90D9-538AFA7CA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0966F-748E-4CE0-A05A-B392973C1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679DFB6-81C5-4085-8D76-36455F6396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3142BBA-69B0-449A-939F-6498DBC0B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8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D4C08D7-C3F9-448B-9BD3-F8DA3234C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36CA0-22A7-435B-A587-A250E938E7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7B3FE7A-5C2D-4CEC-9446-1E883AD0FD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72AF114-2D83-480F-9CFE-3E3E9CBED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2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4720D3D-0D0F-4BAF-ADD3-1297AAC90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B1E7E-0285-4373-862B-6A049CB756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D2DD2A4-09C0-426B-BD1F-C3AC221CBD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64EE431-DD5E-4ACB-B8ED-E99D184F9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/>
              <a:t>Living things may be studied on many different levels.</a:t>
            </a:r>
            <a:r>
              <a:rPr lang="en-US" altLang="en-US"/>
              <a:t> The largest and most complex level is the biosphere. The smallest level is the molecules that make up living things.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8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F10D899-CAAF-4B01-A742-EDC906C74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70FA-0288-44E7-8265-9895DC0BB5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A9BDBBF-70CB-4502-BEF0-3F099CD5BF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652EA2-510F-4B9C-A6E3-794A7D83B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3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C14C-2452-4624-8A15-8B467F96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E2D6-9957-4EA3-9C3D-EBCFF393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E0BC-128F-4E83-BCFA-2027A546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3DAC-E6B5-4796-BB13-6A83BA73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535353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Copyright Pearson Prentice Hall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37F1-49AB-44E6-B308-91831ADE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01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tine copy">
            <a:extLst>
              <a:ext uri="{FF2B5EF4-FFF2-40B4-BE49-F238E27FC236}">
                <a16:creationId xmlns:a16="http://schemas.microsoft.com/office/drawing/2014/main" id="{8F71D4F1-5BC4-4886-B4A2-D88AFB89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>
            <a:extLst>
              <a:ext uri="{FF2B5EF4-FFF2-40B4-BE49-F238E27FC236}">
                <a16:creationId xmlns:a16="http://schemas.microsoft.com/office/drawing/2014/main" id="{D426EA00-4191-479A-A6A7-B59E0576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6399213"/>
            <a:ext cx="152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B216D29A-8518-436C-856E-0E1281D9E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84284" y="0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D3A673A-1406-4B27-AA17-8707A14F2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4067" y="1095375"/>
            <a:ext cx="1152313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4119F016-CD01-4F54-84C5-5A75425087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78563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5735" name="Rectangle 7">
            <a:extLst>
              <a:ext uri="{FF2B5EF4-FFF2-40B4-BE49-F238E27FC236}">
                <a16:creationId xmlns:a16="http://schemas.microsoft.com/office/drawing/2014/main" id="{92C35A42-6C73-4F0F-B67B-E55FA0A6FB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2117" y="6578600"/>
            <a:ext cx="3860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Copyright Pearson Prentice Hall</a:t>
            </a:r>
          </a:p>
        </p:txBody>
      </p:sp>
      <p:sp>
        <p:nvSpPr>
          <p:cNvPr id="585736" name="Rectangle 8">
            <a:extLst>
              <a:ext uri="{FF2B5EF4-FFF2-40B4-BE49-F238E27FC236}">
                <a16:creationId xmlns:a16="http://schemas.microsoft.com/office/drawing/2014/main" id="{AEF9B1CA-0D22-4802-ADB9-97D2A8B5C7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2533" y="6188075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effectLst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1</a:t>
            </a:r>
          </a:p>
        </p:txBody>
      </p:sp>
      <p:sp>
        <p:nvSpPr>
          <p:cNvPr id="585737" name="Rectangle 9">
            <a:extLst>
              <a:ext uri="{FF2B5EF4-FFF2-40B4-BE49-F238E27FC236}">
                <a16:creationId xmlns:a16="http://schemas.microsoft.com/office/drawing/2014/main" id="{1E8A5C65-18CB-4D7B-8A9B-52A5E02F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ct val="5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4300" algn="l">
              <a:lnSpc>
                <a:spcPct val="85000"/>
              </a:lnSpc>
              <a:spcAft>
                <a:spcPct val="5000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577850" indent="-236538" algn="l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23925" indent="-231775" algn="l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089025" indent="3175" algn="l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46225" indent="3175" fontAlgn="base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03425" indent="3175" fontAlgn="base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60625" indent="3175" fontAlgn="base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7825" indent="3175" fontAlgn="base">
              <a:spcBef>
                <a:spcPct val="35000"/>
              </a:spcBef>
              <a:spcAft>
                <a:spcPct val="25000"/>
              </a:spcAft>
              <a:buSzPct val="12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800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4A6BCBD4-5988-4E79-8D47-D755EE927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63849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en-US" altLang="en-US" sz="1000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CFB6A9FE-519F-4150-848D-53D829F9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060" name="Text Box 13">
            <a:extLst>
              <a:ext uri="{FF2B5EF4-FFF2-40B4-BE49-F238E27FC236}">
                <a16:creationId xmlns:a16="http://schemas.microsoft.com/office/drawing/2014/main" id="{328D675D-D049-4C75-9D57-B2671E16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7401" y="6448426"/>
            <a:ext cx="8210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200"/>
              <a:t>End Show</a:t>
            </a:r>
          </a:p>
        </p:txBody>
      </p:sp>
      <p:sp>
        <p:nvSpPr>
          <p:cNvPr id="2061" name="Rectangle 1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C5F9CC1-236A-4032-A3BC-265AAA09F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7851" y="6346826"/>
            <a:ext cx="1530349" cy="5492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62" name="Rectangle 15">
            <a:extLst>
              <a:ext uri="{FF2B5EF4-FFF2-40B4-BE49-F238E27FC236}">
                <a16:creationId xmlns:a16="http://schemas.microsoft.com/office/drawing/2014/main" id="{C15A4397-19D0-4891-A17D-1C178A2E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1" y="0"/>
            <a:ext cx="1826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>
                <a:solidFill>
                  <a:srgbClr val="FF0000"/>
                </a:solidFill>
              </a:rPr>
              <a:t>1-3 Studying Life</a:t>
            </a:r>
          </a:p>
        </p:txBody>
      </p:sp>
      <p:pic>
        <p:nvPicPr>
          <p:cNvPr id="2063" name="Picture 16" descr="arrow">
            <a:extLst>
              <a:ext uri="{FF2B5EF4-FFF2-40B4-BE49-F238E27FC236}">
                <a16:creationId xmlns:a16="http://schemas.microsoft.com/office/drawing/2014/main" id="{08B621CF-353D-4317-B881-7493EB3A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84" y="101600"/>
            <a:ext cx="42333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logo_ph">
            <a:extLst>
              <a:ext uri="{FF2B5EF4-FFF2-40B4-BE49-F238E27FC236}">
                <a16:creationId xmlns:a16="http://schemas.microsoft.com/office/drawing/2014/main" id="{2FEA1355-53E7-48F4-9911-0EE6BE5D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6267450"/>
            <a:ext cx="785284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18">
            <a:extLst>
              <a:ext uri="{FF2B5EF4-FFF2-40B4-BE49-F238E27FC236}">
                <a16:creationId xmlns:a16="http://schemas.microsoft.com/office/drawing/2014/main" id="{D6F9861E-B91D-4FEE-9070-0E0893D81A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967" y="5967413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Slide </a:t>
            </a:r>
          </a:p>
          <a:p>
            <a:fld id="{A1C5591A-7B31-47DA-89B8-03F56A110775}" type="slidenum">
              <a:rPr lang="en-US" altLang="en-US" sz="1200"/>
              <a:pPr/>
              <a:t>‹#›</a:t>
            </a:fld>
            <a:r>
              <a:rPr lang="en-US" altLang="en-US" sz="1200"/>
              <a:t> of 45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018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algn="l" rtl="0" eaLnBrk="0" fontAlgn="base" hangingPunct="0">
        <a:spcBef>
          <a:spcPct val="0"/>
        </a:spcBef>
        <a:spcAft>
          <a:spcPct val="5000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AF85-9AAE-48BF-B5F3-C5B7636D2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Biology 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93FA7-D0F0-470E-9A4E-A8302DE4D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Study Notes</a:t>
            </a:r>
          </a:p>
        </p:txBody>
      </p:sp>
    </p:spTree>
    <p:extLst>
      <p:ext uri="{BB962C8B-B14F-4D97-AF65-F5344CB8AC3E}">
        <p14:creationId xmlns:p14="http://schemas.microsoft.com/office/powerpoint/2010/main" val="42924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9A2D52D7-75E4-4C09-BF34-CB8040DA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pic>
        <p:nvPicPr>
          <p:cNvPr id="14339" name="Picture 9" descr="sb4938f1_04">
            <a:extLst>
              <a:ext uri="{FF2B5EF4-FFF2-40B4-BE49-F238E27FC236}">
                <a16:creationId xmlns:a16="http://schemas.microsoft.com/office/drawing/2014/main" id="{7C6448E2-F202-4002-A17B-960D7332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682876"/>
            <a:ext cx="86296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7C927291-6B7F-4648-A57E-FB90B1D6B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600E6E9-E284-47AA-B196-6B9872C7B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Population</a:t>
            </a:r>
          </a:p>
          <a:p>
            <a:pPr eaLnBrk="1" hangingPunct="1"/>
            <a:r>
              <a:rPr lang="en-US" altLang="en-US"/>
              <a:t>Group of organisms of one type that live in the same area</a:t>
            </a:r>
          </a:p>
        </p:txBody>
      </p:sp>
      <p:sp>
        <p:nvSpPr>
          <p:cNvPr id="14342" name="Text Box 8">
            <a:extLst>
              <a:ext uri="{FF2B5EF4-FFF2-40B4-BE49-F238E27FC236}">
                <a16:creationId xmlns:a16="http://schemas.microsoft.com/office/drawing/2014/main" id="{B143FFDF-180C-46F2-BAA5-42187CD7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5391151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Bison herd</a:t>
            </a:r>
          </a:p>
        </p:txBody>
      </p:sp>
      <p:pic>
        <p:nvPicPr>
          <p:cNvPr id="14343" name="Picture 11">
            <a:extLst>
              <a:ext uri="{FF2B5EF4-FFF2-40B4-BE49-F238E27FC236}">
                <a16:creationId xmlns:a16="http://schemas.microsoft.com/office/drawing/2014/main" id="{97A599B8-50E0-4565-99AE-0D2CDDEB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85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AF747643-9B23-4753-8240-FEE387EC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07629CE-31E4-4435-B145-A0E413B68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2CE90B9A-F42D-429A-A5D5-78E8D445E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Organism</a:t>
            </a:r>
          </a:p>
          <a:p>
            <a:pPr eaLnBrk="1" hangingPunct="1"/>
            <a:r>
              <a:rPr lang="en-US" altLang="en-US"/>
              <a:t>Individual living thing</a:t>
            </a:r>
          </a:p>
        </p:txBody>
      </p:sp>
      <p:pic>
        <p:nvPicPr>
          <p:cNvPr id="16389" name="Picture 6" descr="sb4938f1_05">
            <a:extLst>
              <a:ext uri="{FF2B5EF4-FFF2-40B4-BE49-F238E27FC236}">
                <a16:creationId xmlns:a16="http://schemas.microsoft.com/office/drawing/2014/main" id="{3424082C-3F84-4793-BB6A-58B780E6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667001"/>
            <a:ext cx="86296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>
            <a:extLst>
              <a:ext uri="{FF2B5EF4-FFF2-40B4-BE49-F238E27FC236}">
                <a16:creationId xmlns:a16="http://schemas.microsoft.com/office/drawing/2014/main" id="{8E6A726C-40F7-4F18-AB2F-CEF0777D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4" y="5903913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Bison</a:t>
            </a:r>
          </a:p>
        </p:txBody>
      </p:sp>
      <p:pic>
        <p:nvPicPr>
          <p:cNvPr id="16391" name="Picture 11">
            <a:extLst>
              <a:ext uri="{FF2B5EF4-FFF2-40B4-BE49-F238E27FC236}">
                <a16:creationId xmlns:a16="http://schemas.microsoft.com/office/drawing/2014/main" id="{92D6E6B0-8AC8-42DB-979C-E30087BA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08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8511AEF6-376C-43D4-92B0-941E3B1B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96AF457-F64E-4026-90D7-7F7EB8637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18436" name="Rectangle 12">
            <a:extLst>
              <a:ext uri="{FF2B5EF4-FFF2-40B4-BE49-F238E27FC236}">
                <a16:creationId xmlns:a16="http://schemas.microsoft.com/office/drawing/2014/main" id="{4F0F7A0C-BA2C-42F1-93E1-9F85DD401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Groups of Cells</a:t>
            </a:r>
          </a:p>
          <a:p>
            <a:pPr eaLnBrk="1" hangingPunct="1"/>
            <a:r>
              <a:rPr lang="en-US" altLang="en-US"/>
              <a:t>Tissues, organs, and organ systems</a:t>
            </a:r>
          </a:p>
        </p:txBody>
      </p:sp>
      <p:pic>
        <p:nvPicPr>
          <p:cNvPr id="18437" name="Picture 13" descr="sb4938f1_06">
            <a:extLst>
              <a:ext uri="{FF2B5EF4-FFF2-40B4-BE49-F238E27FC236}">
                <a16:creationId xmlns:a16="http://schemas.microsoft.com/office/drawing/2014/main" id="{B2153A0B-C658-45C8-B489-A9D1D48F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689226"/>
            <a:ext cx="86296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4">
            <a:extLst>
              <a:ext uri="{FF2B5EF4-FFF2-40B4-BE49-F238E27FC236}">
                <a16:creationId xmlns:a16="http://schemas.microsoft.com/office/drawing/2014/main" id="{AF37B275-84A4-4365-9093-77965490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808539"/>
            <a:ext cx="76898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Nervous tissue                     Brain                       Nervous system</a:t>
            </a:r>
          </a:p>
        </p:txBody>
      </p:sp>
      <p:pic>
        <p:nvPicPr>
          <p:cNvPr id="18439" name="Picture 18">
            <a:extLst>
              <a:ext uri="{FF2B5EF4-FFF2-40B4-BE49-F238E27FC236}">
                <a16:creationId xmlns:a16="http://schemas.microsoft.com/office/drawing/2014/main" id="{A8035013-D964-49BC-8291-DA05D67D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7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40E6411F-9385-4FB1-B988-FE38E862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EE7D7CA-E0CF-4EBF-8DE0-1339251B7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E532D4DD-27CE-4AEB-856B-F44B7ED3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Cells</a:t>
            </a:r>
          </a:p>
          <a:p>
            <a:pPr eaLnBrk="1" hangingPunct="1"/>
            <a:r>
              <a:rPr lang="en-US" altLang="en-US"/>
              <a:t>Smallest functional unit of life</a:t>
            </a:r>
          </a:p>
        </p:txBody>
      </p:sp>
      <p:pic>
        <p:nvPicPr>
          <p:cNvPr id="20485" name="Picture 7" descr="sb4938f1_07">
            <a:extLst>
              <a:ext uri="{FF2B5EF4-FFF2-40B4-BE49-F238E27FC236}">
                <a16:creationId xmlns:a16="http://schemas.microsoft.com/office/drawing/2014/main" id="{55C73119-F031-4702-A083-AFB75130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681288"/>
            <a:ext cx="86296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>
            <a:extLst>
              <a:ext uri="{FF2B5EF4-FFF2-40B4-BE49-F238E27FC236}">
                <a16:creationId xmlns:a16="http://schemas.microsoft.com/office/drawing/2014/main" id="{70378DAC-7320-4A0C-963F-2BD9F3E2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4889501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Nerve cell</a:t>
            </a:r>
          </a:p>
        </p:txBody>
      </p:sp>
      <p:pic>
        <p:nvPicPr>
          <p:cNvPr id="20487" name="Picture 10">
            <a:extLst>
              <a:ext uri="{FF2B5EF4-FFF2-40B4-BE49-F238E27FC236}">
                <a16:creationId xmlns:a16="http://schemas.microsoft.com/office/drawing/2014/main" id="{4DAA164B-62B2-4584-B28D-0120015B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9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B47341BC-5BE5-4F77-8A85-F483C8D8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63BD8A6-403E-4DBF-8EF9-B878F48BF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22532" name="Rectangle 11">
            <a:extLst>
              <a:ext uri="{FF2B5EF4-FFF2-40B4-BE49-F238E27FC236}">
                <a16:creationId xmlns:a16="http://schemas.microsoft.com/office/drawing/2014/main" id="{F8907131-A460-41B3-9827-2C8B79D22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Molecules</a:t>
            </a:r>
          </a:p>
          <a:p>
            <a:pPr eaLnBrk="1" hangingPunct="1"/>
            <a:r>
              <a:rPr lang="en-US" altLang="en-US"/>
              <a:t>Groups of atoms; smallest unit of most chemical compounds</a:t>
            </a:r>
          </a:p>
        </p:txBody>
      </p:sp>
      <p:pic>
        <p:nvPicPr>
          <p:cNvPr id="22533" name="Picture 12" descr="sb4938f1_08">
            <a:extLst>
              <a:ext uri="{FF2B5EF4-FFF2-40B4-BE49-F238E27FC236}">
                <a16:creationId xmlns:a16="http://schemas.microsoft.com/office/drawing/2014/main" id="{4E7AC9D6-85C8-4FEE-9E3A-41564AAB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686051"/>
            <a:ext cx="86296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3">
            <a:extLst>
              <a:ext uri="{FF2B5EF4-FFF2-40B4-BE49-F238E27FC236}">
                <a16:creationId xmlns:a16="http://schemas.microsoft.com/office/drawing/2014/main" id="{46E54B13-CE68-40E8-AF29-CF729018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4879976"/>
            <a:ext cx="444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Water                                           DNA</a:t>
            </a:r>
          </a:p>
        </p:txBody>
      </p:sp>
      <p:pic>
        <p:nvPicPr>
          <p:cNvPr id="22535" name="Picture 15">
            <a:extLst>
              <a:ext uri="{FF2B5EF4-FFF2-40B4-BE49-F238E27FC236}">
                <a16:creationId xmlns:a16="http://schemas.microsoft.com/office/drawing/2014/main" id="{C59D5E95-EB83-4F34-8EE1-A3A0D3B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90EB3797-6177-4994-91D2-57923A1E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301DA69B-90E0-458B-84D1-E2275FFB8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5D3B1EEB-BA42-413F-8758-E798B4AD6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At all these levels, smaller living systems are found within larger systems.</a:t>
            </a:r>
          </a:p>
        </p:txBody>
      </p:sp>
    </p:spTree>
    <p:extLst>
      <p:ext uri="{BB962C8B-B14F-4D97-AF65-F5344CB8AC3E}">
        <p14:creationId xmlns:p14="http://schemas.microsoft.com/office/powerpoint/2010/main" val="38552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E134-A1FD-454D-8EF7-69622AEE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0BAA-5B55-46F5-8FD0-8E8A44E2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1062"/>
            <a:ext cx="10820400" cy="5807624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Science</a:t>
            </a:r>
            <a:r>
              <a:rPr lang="en-US" altLang="en-US" dirty="0"/>
              <a:t> is an organized way of using evidence to learn about the natural world.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information gathered from observations is called </a:t>
            </a:r>
            <a:r>
              <a:rPr lang="en-US" altLang="en-US" b="1" dirty="0"/>
              <a:t>data.</a:t>
            </a:r>
          </a:p>
          <a:p>
            <a:pPr lvl="2"/>
            <a:r>
              <a:rPr lang="en-US" altLang="en-US" b="1" dirty="0"/>
              <a:t>Quantitative data </a:t>
            </a:r>
            <a:r>
              <a:rPr lang="en-US" altLang="en-US" dirty="0"/>
              <a:t>are expressed as numbers, obtained by counting or measuring.</a:t>
            </a:r>
          </a:p>
          <a:p>
            <a:pPr lvl="2"/>
            <a:r>
              <a:rPr lang="en-US" altLang="en-US" b="1" dirty="0"/>
              <a:t>Qualitative data </a:t>
            </a:r>
            <a:r>
              <a:rPr lang="en-US" altLang="en-US" dirty="0"/>
              <a:t>are descriptive and involve characteristics that can’t easily be measured.</a:t>
            </a:r>
          </a:p>
          <a:p>
            <a:pPr marL="914400" lvl="2" indent="0">
              <a:buNone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A </a:t>
            </a:r>
            <a:r>
              <a:rPr lang="en-US" altLang="en-US" b="1" dirty="0"/>
              <a:t>hypothesis</a:t>
            </a:r>
            <a:r>
              <a:rPr lang="en-US" altLang="en-US" dirty="0"/>
              <a:t> must be proposed in a way that can be tested. </a:t>
            </a:r>
          </a:p>
          <a:p>
            <a:pPr>
              <a:defRPr/>
            </a:pPr>
            <a:r>
              <a:rPr lang="en-US" altLang="en-US" dirty="0"/>
              <a:t>Hypotheses are tested by performing controlled experiments or by gathering new data.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The variable that is deliberately changed is called the manipulated (</a:t>
            </a:r>
            <a:r>
              <a:rPr lang="en-US" altLang="en-US" b="1" dirty="0"/>
              <a:t>Independent</a:t>
            </a:r>
            <a:r>
              <a:rPr lang="en-US" altLang="en-US" dirty="0"/>
              <a:t>) variable.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The variable that is observed and that changes in response to the manipulated (</a:t>
            </a:r>
            <a:r>
              <a:rPr lang="en-US" altLang="en-US" b="1" dirty="0"/>
              <a:t>Dependent</a:t>
            </a:r>
            <a:r>
              <a:rPr lang="en-US" altLang="en-US" dirty="0"/>
              <a:t>) variable is called the responding variable.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0C38-0C3A-47CF-9A3C-5AE66E8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4BBF-771E-4168-B3E7-056CE7BD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2004"/>
            <a:ext cx="10820400" cy="591668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Controlled experiments </a:t>
            </a:r>
            <a:r>
              <a:rPr lang="en-US" altLang="en-US" dirty="0"/>
              <a:t>allow the scientist to isolate and test a single variable.</a:t>
            </a:r>
          </a:p>
          <a:p>
            <a:r>
              <a:rPr lang="en-US" altLang="en-US" dirty="0"/>
              <a:t>In science, the word </a:t>
            </a:r>
            <a:r>
              <a:rPr lang="en-US" altLang="en-US" b="1" dirty="0"/>
              <a:t>theory </a:t>
            </a:r>
            <a:r>
              <a:rPr lang="en-US" altLang="en-US" dirty="0"/>
              <a:t>applies to a well-tested explanation that unifies a broad range of observations.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Living things reproduce.</a:t>
            </a:r>
          </a:p>
          <a:p>
            <a:r>
              <a:rPr lang="en-US" altLang="en-US" dirty="0"/>
              <a:t>In </a:t>
            </a:r>
            <a:r>
              <a:rPr lang="en-US" altLang="en-US" b="1" dirty="0"/>
              <a:t>sexual reproduction</a:t>
            </a:r>
            <a:r>
              <a:rPr lang="en-US" altLang="en-US" dirty="0"/>
              <a:t>, cells from two different parents unite to form the first cell of the new organism.</a:t>
            </a:r>
          </a:p>
          <a:p>
            <a:r>
              <a:rPr lang="en-US" altLang="en-US" dirty="0"/>
              <a:t>In </a:t>
            </a:r>
            <a:r>
              <a:rPr lang="en-US" altLang="en-US" b="1" dirty="0"/>
              <a:t>asexual reproduction</a:t>
            </a:r>
            <a:r>
              <a:rPr lang="en-US" altLang="en-US" dirty="0"/>
              <a:t>, a single parent produces offspring that are identical to itself.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Living things share the following characteristics:</a:t>
            </a:r>
          </a:p>
          <a:p>
            <a:pPr lvl="2"/>
            <a:r>
              <a:rPr lang="en-US" altLang="en-US" dirty="0"/>
              <a:t>made up of units called cells</a:t>
            </a:r>
          </a:p>
          <a:p>
            <a:pPr lvl="2"/>
            <a:r>
              <a:rPr lang="en-US" altLang="en-US" dirty="0"/>
              <a:t>reproduce</a:t>
            </a:r>
          </a:p>
          <a:p>
            <a:pPr lvl="2"/>
            <a:r>
              <a:rPr lang="en-US" altLang="en-US" dirty="0"/>
              <a:t>based on a universal genetic code</a:t>
            </a:r>
          </a:p>
          <a:p>
            <a:pPr lvl="2"/>
            <a:r>
              <a:rPr lang="en-US" altLang="en-US" dirty="0"/>
              <a:t>grow and develop</a:t>
            </a:r>
          </a:p>
          <a:p>
            <a:pPr lvl="2"/>
            <a:r>
              <a:rPr lang="en-US" altLang="en-US" dirty="0"/>
              <a:t>obtain and use materials and energy</a:t>
            </a:r>
          </a:p>
          <a:p>
            <a:pPr lvl="2"/>
            <a:r>
              <a:rPr lang="en-US" altLang="en-US" dirty="0"/>
              <a:t>respond to their environment</a:t>
            </a:r>
          </a:p>
          <a:p>
            <a:pPr lvl="2"/>
            <a:r>
              <a:rPr lang="en-US" altLang="en-US" dirty="0"/>
              <a:t>maintain a stable internal environment</a:t>
            </a:r>
          </a:p>
          <a:p>
            <a:pPr lvl="2"/>
            <a:r>
              <a:rPr lang="en-US" altLang="en-US" dirty="0"/>
              <a:t>change over time</a:t>
            </a:r>
            <a:endParaRPr lang="en-US" altLang="en-US" sz="20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6AF9-3ABB-4F32-B5B5-20375760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0408-C242-4BAD-9D73-A4B11C5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9450"/>
            <a:ext cx="10820400" cy="579923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600" b="1" dirty="0"/>
              <a:t>Compound light microscopes</a:t>
            </a:r>
            <a:r>
              <a:rPr lang="en-US" altLang="en-US" sz="2600" dirty="0"/>
              <a:t> allow light to pass through the specimen and use two lenses to form an image.</a:t>
            </a:r>
          </a:p>
          <a:p>
            <a:endParaRPr lang="en-US" altLang="en-US" sz="2600" dirty="0"/>
          </a:p>
          <a:p>
            <a:r>
              <a:rPr lang="en-US" altLang="en-US" sz="2600" b="1" dirty="0"/>
              <a:t>Electron microscopes</a:t>
            </a:r>
            <a:r>
              <a:rPr lang="en-US" altLang="en-US" sz="2600" dirty="0"/>
              <a:t> use beams of electrons, rather than light, to produce images.</a:t>
            </a:r>
          </a:p>
          <a:p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Levels of Organization</a:t>
            </a:r>
          </a:p>
          <a:p>
            <a:pPr lvl="1"/>
            <a:endParaRPr lang="en-US" altLang="en-US" sz="2600" dirty="0"/>
          </a:p>
          <a:p>
            <a:pPr lvl="1"/>
            <a:r>
              <a:rPr lang="en-US" altLang="en-US" sz="2600" dirty="0"/>
              <a:t>Atoms</a:t>
            </a:r>
          </a:p>
          <a:p>
            <a:pPr lvl="1"/>
            <a:r>
              <a:rPr lang="en-US" altLang="en-US" sz="2600" dirty="0"/>
              <a:t>Molecules</a:t>
            </a:r>
          </a:p>
          <a:p>
            <a:pPr lvl="1"/>
            <a:r>
              <a:rPr lang="en-US" altLang="en-US" sz="2600" dirty="0"/>
              <a:t>Organelles</a:t>
            </a:r>
          </a:p>
          <a:p>
            <a:pPr lvl="1"/>
            <a:r>
              <a:rPr lang="en-US" altLang="en-US" sz="2600" dirty="0"/>
              <a:t>Cells</a:t>
            </a:r>
          </a:p>
          <a:p>
            <a:pPr lvl="1"/>
            <a:r>
              <a:rPr lang="en-US" altLang="en-US" sz="2600" dirty="0"/>
              <a:t>Tissues</a:t>
            </a:r>
          </a:p>
          <a:p>
            <a:pPr lvl="1"/>
            <a:r>
              <a:rPr lang="en-US" altLang="en-US" sz="2600" dirty="0"/>
              <a:t>Organs</a:t>
            </a:r>
          </a:p>
          <a:p>
            <a:pPr lvl="1"/>
            <a:r>
              <a:rPr lang="en-US" altLang="en-US" sz="2600" dirty="0"/>
              <a:t>Organ systems</a:t>
            </a:r>
          </a:p>
          <a:p>
            <a:pPr lvl="1"/>
            <a:r>
              <a:rPr lang="en-US" altLang="en-US" sz="2600" dirty="0"/>
              <a:t>Organism</a:t>
            </a:r>
          </a:p>
          <a:p>
            <a:pPr lvl="1"/>
            <a:r>
              <a:rPr lang="en-US" altLang="en-US" sz="2600" dirty="0"/>
              <a:t>Population</a:t>
            </a:r>
          </a:p>
          <a:p>
            <a:pPr lvl="1"/>
            <a:r>
              <a:rPr lang="en-US" altLang="en-US" sz="2600" dirty="0"/>
              <a:t>Community</a:t>
            </a:r>
          </a:p>
          <a:p>
            <a:pPr lvl="1"/>
            <a:r>
              <a:rPr lang="en-US" altLang="en-US" sz="2600" dirty="0"/>
              <a:t>Ecosystem</a:t>
            </a:r>
          </a:p>
          <a:p>
            <a:pPr lvl="1"/>
            <a:r>
              <a:rPr lang="en-US" altLang="en-US" sz="2600" dirty="0"/>
              <a:t>Biosphere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F4E8-B9F6-4C53-932F-7952DD14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30F38-1BDB-4DA8-9A99-2E8802C2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385"/>
            <a:ext cx="10820400" cy="6455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Key Vocabulary from Chapter 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/>
              <a:t>	Biology</a:t>
            </a:r>
          </a:p>
          <a:p>
            <a:pPr marL="0" indent="0">
              <a:buNone/>
            </a:pPr>
            <a:r>
              <a:rPr lang="en-US" sz="3400" dirty="0"/>
              <a:t>	Cell culture</a:t>
            </a:r>
          </a:p>
          <a:p>
            <a:pPr marL="0" indent="0">
              <a:buNone/>
            </a:pPr>
            <a:r>
              <a:rPr lang="en-US" sz="3400" dirty="0"/>
              <a:t>	Cell fractionation</a:t>
            </a:r>
          </a:p>
          <a:p>
            <a:pPr marL="0" indent="0">
              <a:buNone/>
            </a:pPr>
            <a:r>
              <a:rPr lang="en-US" sz="3400" dirty="0"/>
              <a:t>	Data</a:t>
            </a:r>
          </a:p>
          <a:p>
            <a:pPr marL="0" indent="0">
              <a:buNone/>
            </a:pPr>
            <a:r>
              <a:rPr lang="en-US" sz="3400" dirty="0"/>
              <a:t>	Evolution</a:t>
            </a:r>
          </a:p>
          <a:p>
            <a:pPr marL="0" indent="0">
              <a:buNone/>
            </a:pPr>
            <a:r>
              <a:rPr lang="en-US" sz="3400" dirty="0"/>
              <a:t>	Homeostasis</a:t>
            </a:r>
          </a:p>
          <a:p>
            <a:pPr marL="0" indent="0">
              <a:buNone/>
            </a:pPr>
            <a:r>
              <a:rPr lang="en-US" sz="3400" dirty="0"/>
              <a:t>	Hypothesis</a:t>
            </a:r>
          </a:p>
          <a:p>
            <a:pPr marL="0" indent="0">
              <a:buNone/>
            </a:pPr>
            <a:r>
              <a:rPr lang="en-US" sz="3400" dirty="0"/>
              <a:t>	Metabolism</a:t>
            </a:r>
          </a:p>
          <a:p>
            <a:pPr marL="0" indent="0">
              <a:buNone/>
            </a:pPr>
            <a:r>
              <a:rPr lang="en-US" sz="3400" dirty="0"/>
              <a:t>	Metric system</a:t>
            </a:r>
          </a:p>
          <a:p>
            <a:pPr marL="0" indent="0">
              <a:buNone/>
            </a:pPr>
            <a:r>
              <a:rPr lang="en-US" sz="3400" dirty="0"/>
              <a:t>	Microscope</a:t>
            </a:r>
          </a:p>
          <a:p>
            <a:pPr marL="0" indent="0">
              <a:buNone/>
            </a:pPr>
            <a:r>
              <a:rPr lang="en-US" sz="3400" dirty="0"/>
              <a:t>	Stimulus</a:t>
            </a:r>
          </a:p>
          <a:p>
            <a:pPr marL="0" indent="0">
              <a:buNone/>
            </a:pPr>
            <a:r>
              <a:rPr lang="en-US" sz="3400" dirty="0"/>
              <a:t>	Theory</a:t>
            </a:r>
          </a:p>
          <a:p>
            <a:pPr marL="0" indent="0">
              <a:buNone/>
            </a:pPr>
            <a:r>
              <a:rPr lang="en-US" sz="3400" dirty="0"/>
              <a:t>	Spontaneous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7">
            <a:extLst>
              <a:ext uri="{FF2B5EF4-FFF2-40B4-BE49-F238E27FC236}">
                <a16:creationId xmlns:a16="http://schemas.microsoft.com/office/drawing/2014/main" id="{C94FAA72-89E5-486D-A14E-81B3AEBF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1137" r="7065" b="5554"/>
          <a:stretch>
            <a:fillRect/>
          </a:stretch>
        </p:blipFill>
        <p:spPr bwMode="auto">
          <a:xfrm>
            <a:off x="257174" y="813405"/>
            <a:ext cx="7162801" cy="55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8" descr="Hard_Drive:ehap_work:title-bar.gif">
            <a:extLst>
              <a:ext uri="{FF2B5EF4-FFF2-40B4-BE49-F238E27FC236}">
                <a16:creationId xmlns:a16="http://schemas.microsoft.com/office/drawing/2014/main" id="{673B3F73-885F-4FB0-B395-BA1184645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65705"/>
            <a:ext cx="8610600" cy="1295400"/>
          </a:xfrm>
        </p:spPr>
        <p:txBody>
          <a:bodyPr/>
          <a:lstStyle/>
          <a:p>
            <a:r>
              <a:rPr lang="en-US" altLang="en-US" dirty="0"/>
              <a:t>Levels of Structural Organization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B4FE7-028C-4C52-BD7B-2252AAD58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8C25-5A73-491F-A798-64753D350A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9168C-5501-46AC-981C-14FB44BAA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1B35F-F847-4FEF-89DA-5C6214EA3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800" y="1581150"/>
            <a:ext cx="3962400" cy="46375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Atoms</a:t>
            </a:r>
          </a:p>
          <a:p>
            <a:pPr marL="0" indent="0">
              <a:buNone/>
            </a:pPr>
            <a:r>
              <a:rPr lang="en-US" dirty="0"/>
              <a:t>Molecules</a:t>
            </a:r>
          </a:p>
          <a:p>
            <a:pPr marL="0" indent="0">
              <a:buNone/>
            </a:pPr>
            <a:r>
              <a:rPr lang="en-US" dirty="0"/>
              <a:t>Organelles</a:t>
            </a:r>
          </a:p>
          <a:p>
            <a:pPr marL="0" indent="0">
              <a:buNone/>
            </a:pPr>
            <a:r>
              <a:rPr lang="en-US" dirty="0"/>
              <a:t>Cells</a:t>
            </a:r>
          </a:p>
          <a:p>
            <a:pPr marL="0" indent="0">
              <a:buNone/>
            </a:pPr>
            <a:r>
              <a:rPr lang="en-US" dirty="0"/>
              <a:t>Tissues</a:t>
            </a:r>
          </a:p>
          <a:p>
            <a:pPr marL="0" indent="0">
              <a:buNone/>
            </a:pPr>
            <a:r>
              <a:rPr lang="en-US" dirty="0"/>
              <a:t>Organs</a:t>
            </a:r>
          </a:p>
          <a:p>
            <a:pPr marL="0" indent="0">
              <a:buNone/>
            </a:pPr>
            <a:r>
              <a:rPr lang="en-US" dirty="0"/>
              <a:t>Organ systems</a:t>
            </a:r>
          </a:p>
          <a:p>
            <a:pPr marL="0" indent="0">
              <a:buNone/>
            </a:pPr>
            <a:r>
              <a:rPr lang="en-US" dirty="0"/>
              <a:t>Organism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0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59027675-DD90-486B-8289-59C410FB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D21DABA-3B9C-426A-ACBF-914570210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8196" name="Rectangle 11">
            <a:extLst>
              <a:ext uri="{FF2B5EF4-FFF2-40B4-BE49-F238E27FC236}">
                <a16:creationId xmlns:a16="http://schemas.microsoft.com/office/drawing/2014/main" id="{C5B6192B-9462-4D0B-AED4-AE422DC2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Biosphere</a:t>
            </a:r>
          </a:p>
          <a:p>
            <a:pPr eaLnBrk="1" hangingPunct="1"/>
            <a:r>
              <a:rPr lang="en-US" altLang="en-US"/>
              <a:t>The part of Earth that contains all ecosystems</a:t>
            </a:r>
          </a:p>
        </p:txBody>
      </p:sp>
      <p:pic>
        <p:nvPicPr>
          <p:cNvPr id="8197" name="Picture 12" descr="sb4938f1_01">
            <a:extLst>
              <a:ext uri="{FF2B5EF4-FFF2-40B4-BE49-F238E27FC236}">
                <a16:creationId xmlns:a16="http://schemas.microsoft.com/office/drawing/2014/main" id="{F769390F-75E3-407A-ACA8-51B7C4F9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698750"/>
            <a:ext cx="83724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>
            <a:extLst>
              <a:ext uri="{FF2B5EF4-FFF2-40B4-BE49-F238E27FC236}">
                <a16:creationId xmlns:a16="http://schemas.microsoft.com/office/drawing/2014/main" id="{5DCD220E-D2CE-4212-8B24-9C09DBA9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127F9B00-533B-4E57-B524-B678268A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74ABFE7-40CA-41E5-BFAC-270E9D3D7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82C8F493-B130-4BB3-8339-3B89249B8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7050" y="1095375"/>
            <a:ext cx="8642350" cy="5507038"/>
          </a:xfrm>
        </p:spPr>
        <p:txBody>
          <a:bodyPr/>
          <a:lstStyle/>
          <a:p>
            <a:pPr eaLnBrk="1" hangingPunct="1"/>
            <a:r>
              <a:rPr lang="en-US" altLang="en-US"/>
              <a:t>Ecosystem</a:t>
            </a:r>
          </a:p>
          <a:p>
            <a:pPr eaLnBrk="1" hangingPunct="1"/>
            <a:r>
              <a:rPr lang="en-US" altLang="en-US"/>
              <a:t>Community and its nonliving surroundings</a:t>
            </a:r>
          </a:p>
        </p:txBody>
      </p:sp>
      <p:pic>
        <p:nvPicPr>
          <p:cNvPr id="10245" name="Picture 6" descr="sb4938f1_02">
            <a:extLst>
              <a:ext uri="{FF2B5EF4-FFF2-40B4-BE49-F238E27FC236}">
                <a16:creationId xmlns:a16="http://schemas.microsoft.com/office/drawing/2014/main" id="{1555C21F-F0EA-4E32-A297-BD311BB6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703514"/>
            <a:ext cx="86296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>
            <a:extLst>
              <a:ext uri="{FF2B5EF4-FFF2-40B4-BE49-F238E27FC236}">
                <a16:creationId xmlns:a16="http://schemas.microsoft.com/office/drawing/2014/main" id="{A049463F-232E-4DDC-A238-BBF3DD14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1" y="5380039"/>
            <a:ext cx="703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Hawk, snake, bison, prairie dog, grass, stream, rocks, air</a:t>
            </a: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id="{37376D36-DE6D-40EE-8C8C-904A7C15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4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9802CD4-6C6B-487B-8951-9B754530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535353"/>
                </a:solidFill>
                <a:latin typeface="Arial" panose="020B0604020202020204" pitchFamily="34" charset="0"/>
                <a:ea typeface="ＭＳ Ｐゴシック"/>
              </a:rPr>
              <a:t>Copyright Pearson Prentice Hall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0574561-6F8A-4381-85A1-65B29E0E1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Branches of Biology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48C1903B-D78C-46A8-9369-52F0051E3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Community</a:t>
            </a:r>
          </a:p>
          <a:p>
            <a:pPr eaLnBrk="1" hangingPunct="1"/>
            <a:r>
              <a:rPr lang="en-US" altLang="en-US"/>
              <a:t>Populations that live together in a defined area</a:t>
            </a:r>
          </a:p>
        </p:txBody>
      </p:sp>
      <p:pic>
        <p:nvPicPr>
          <p:cNvPr id="12293" name="Picture 6" descr="sb4938f1_03">
            <a:extLst>
              <a:ext uri="{FF2B5EF4-FFF2-40B4-BE49-F238E27FC236}">
                <a16:creationId xmlns:a16="http://schemas.microsoft.com/office/drawing/2014/main" id="{1449959F-19FF-4583-9246-13AFB657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686050"/>
            <a:ext cx="8718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>
            <a:extLst>
              <a:ext uri="{FF2B5EF4-FFF2-40B4-BE49-F238E27FC236}">
                <a16:creationId xmlns:a16="http://schemas.microsoft.com/office/drawing/2014/main" id="{04BFC5D7-247D-414E-92DA-B181EF1C6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5308601"/>
            <a:ext cx="479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Hawk, snake, bison, prairie dog, grass</a:t>
            </a:r>
          </a:p>
        </p:txBody>
      </p:sp>
      <p:pic>
        <p:nvPicPr>
          <p:cNvPr id="12295" name="Picture 9">
            <a:extLst>
              <a:ext uri="{FF2B5EF4-FFF2-40B4-BE49-F238E27FC236}">
                <a16:creationId xmlns:a16="http://schemas.microsoft.com/office/drawing/2014/main" id="{C896F71E-AB52-4233-BD26-934A288D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2662239"/>
            <a:ext cx="88931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882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200</TotalTime>
  <Words>748</Words>
  <Application>Microsoft Office PowerPoint</Application>
  <PresentationFormat>Widescreen</PresentationFormat>
  <Paragraphs>137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Times New Roman</vt:lpstr>
      <vt:lpstr>Wingdings</vt:lpstr>
      <vt:lpstr>Vapor Trail</vt:lpstr>
      <vt:lpstr>BIO3a_Outline_NO_HEAD</vt:lpstr>
      <vt:lpstr>Biology Chapter 1</vt:lpstr>
      <vt:lpstr>PowerPoint Presentation</vt:lpstr>
      <vt:lpstr>PowerPoint Presentation</vt:lpstr>
      <vt:lpstr>PowerPoint Presentation</vt:lpstr>
      <vt:lpstr>PowerPoint Presentation</vt:lpstr>
      <vt:lpstr>Levels of Structural Organization</vt:lpstr>
      <vt:lpstr>Branches of Biology</vt:lpstr>
      <vt:lpstr>Branches of Biology</vt:lpstr>
      <vt:lpstr>Branches of Biology</vt:lpstr>
      <vt:lpstr>Branches of Biology</vt:lpstr>
      <vt:lpstr>Branches of Biology</vt:lpstr>
      <vt:lpstr>Branches of Biology</vt:lpstr>
      <vt:lpstr>Branches of Biology</vt:lpstr>
      <vt:lpstr>Branches of Biology</vt:lpstr>
      <vt:lpstr>Branches of Biology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Chapter 1</dc:title>
  <dc:creator>Eric Johns</dc:creator>
  <cp:lastModifiedBy>Eric Johns</cp:lastModifiedBy>
  <cp:revision>21</cp:revision>
  <dcterms:created xsi:type="dcterms:W3CDTF">2018-08-29T14:26:26Z</dcterms:created>
  <dcterms:modified xsi:type="dcterms:W3CDTF">2018-09-04T20:22:46Z</dcterms:modified>
</cp:coreProperties>
</file>